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5" r:id="rId4"/>
    <p:sldMasterId id="214748369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Lst>
  <p:sldSz cy="5143500" cx="9144000"/>
  <p:notesSz cx="6858000" cy="9144000"/>
  <p:embeddedFontLst>
    <p:embeddedFont>
      <p:font typeface="Helvetica Neue Light"/>
      <p:regular r:id="rId79"/>
      <p:bold r:id="rId80"/>
      <p:italic r:id="rId81"/>
      <p:boldItalic r:id="rId82"/>
    </p:embeddedFont>
    <p:embeddedFont>
      <p:font typeface="DM Sans"/>
      <p:regular r:id="rId83"/>
      <p:bold r:id="rId84"/>
      <p:italic r:id="rId85"/>
      <p:boldItalic r:id="rId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DMSans-bold.fntdata"/><Relationship Id="rId83" Type="http://schemas.openxmlformats.org/officeDocument/2006/relationships/font" Target="fonts/DMSans-regular.fntdata"/><Relationship Id="rId42" Type="http://schemas.openxmlformats.org/officeDocument/2006/relationships/slide" Target="slides/slide36.xml"/><Relationship Id="rId86" Type="http://schemas.openxmlformats.org/officeDocument/2006/relationships/font" Target="fonts/DMSans-boldItalic.fntdata"/><Relationship Id="rId41" Type="http://schemas.openxmlformats.org/officeDocument/2006/relationships/slide" Target="slides/slide35.xml"/><Relationship Id="rId85" Type="http://schemas.openxmlformats.org/officeDocument/2006/relationships/font" Target="fonts/DMSans-italic.fntdata"/><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HelveticaNeueLight-bold.fntdata"/><Relationship Id="rId82" Type="http://schemas.openxmlformats.org/officeDocument/2006/relationships/font" Target="fonts/HelveticaNeueLight-boldItalic.fntdata"/><Relationship Id="rId81" Type="http://schemas.openxmlformats.org/officeDocument/2006/relationships/font" Target="fonts/HelveticaNeueLigh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font" Target="fonts/HelveticaNeueLight-regular.fntdata"/><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vieCGzAPuYf5vWsu8Xgbn_2Ax4QNLnXO/edit?usp=sharing&amp;ouid=103396586770751045195&amp;rtpof=true&amp;sd=true" TargetMode="External"/><Relationship Id="rId3" Type="http://schemas.openxmlformats.org/officeDocument/2006/relationships/hyperlink" Target="https://www.youtube.com/watch?v=PJL8iYTIY3E&amp;feature=youtu.b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b151d08ca5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b151d08ca5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b151d08ca5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b151d08ca5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b151d08ca5_0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b151d08ca5_0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b151d08ca5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b151d08ca5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b151d08ca5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b151d08ca5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b151d08ca5_0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b151d08ca5_0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b151d08ca5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b151d08ca5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b151d08ca5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b151d08ca5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b151d08ca5_0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b151d08ca5_0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400">
                <a:solidFill>
                  <a:schemeClr val="dk1"/>
                </a:solidFill>
              </a:rPr>
              <a:t>Es muy común encontrar que un DNI o Documento no es una clave unívoca en una tabla de personas, ciudadanos, empleados, clientes o proveedores. Esto siempre se debe tener en cuenta y configurar como valor único, dado que existen posibilidades de que se repitan los Documentos de identidad. Una posibilidad fija siempre es el error humano en el tipeo de la información. Otra posibilidad es la coincidencia de documentos con el paso del tiempo. Veamos un ejemplo de esto último:</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s-419" sz="1400">
                <a:solidFill>
                  <a:schemeClr val="dk1"/>
                </a:solidFill>
              </a:rPr>
              <a:t>En la Argentina, se estableció desde siempre que cada ciudadano extranjero que desea residir en el país, debe sacar el documento de identidad argentino en donde figurará su nacionalidad real. Este documento de identidad otorga un número único a cada ciudadano. Pero, por ejemplo, aquellos ciudadanos que llegaron a la Argentina en época de pos-guerra (</a:t>
            </a:r>
            <a:r>
              <a:rPr i="1" lang="es-419" sz="1400">
                <a:solidFill>
                  <a:schemeClr val="dk1"/>
                </a:solidFill>
              </a:rPr>
              <a:t>2ª guerra mundial</a:t>
            </a:r>
            <a:r>
              <a:rPr lang="es-419" sz="1400">
                <a:solidFill>
                  <a:schemeClr val="dk1"/>
                </a:solidFill>
              </a:rPr>
              <a:t>), recibían su documento nacional comenzando con el número 50 millones. Hoy, la Argentina esta por alcanzar dicho número (</a:t>
            </a:r>
            <a:r>
              <a:rPr i="1" lang="es-419" sz="1400">
                <a:solidFill>
                  <a:schemeClr val="dk1"/>
                </a:solidFill>
              </a:rPr>
              <a:t>si es que ya no lo hizo</a:t>
            </a:r>
            <a:r>
              <a:rPr lang="es-419" sz="1400">
                <a:solidFill>
                  <a:schemeClr val="dk1"/>
                </a:solidFill>
              </a:rPr>
              <a:t>), otorgando documentos de identidad a los nacidos en este territorio y aún muchos ciudadanos extranjeros que llegaron hace más de 50 años al país, aún viven.</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s-419" sz="1400">
                <a:solidFill>
                  <a:schemeClr val="dk1"/>
                </a:solidFill>
              </a:rPr>
              <a:t>Cualquier sistema informático como ser el registro nacional de las personas (</a:t>
            </a:r>
            <a:r>
              <a:rPr i="1" lang="es-419" sz="1400">
                <a:solidFill>
                  <a:schemeClr val="dk1"/>
                </a:solidFill>
              </a:rPr>
              <a:t>RENAPER</a:t>
            </a:r>
            <a:r>
              <a:rPr lang="es-419" sz="1400">
                <a:solidFill>
                  <a:schemeClr val="dk1"/>
                </a:solidFill>
              </a:rPr>
              <a:t>) o el de alguna empresa privada u organismo estatal, si no contemplara la unicidad en los números de documento, podrá terminar registrando a dos personas bajo una misma identidad, causando así un error futuro en trámites personales (</a:t>
            </a:r>
            <a:r>
              <a:rPr i="1" lang="es-419" sz="1400">
                <a:solidFill>
                  <a:schemeClr val="dk1"/>
                </a:solidFill>
              </a:rPr>
              <a:t>aportes sociales y jubilatorios, cuentas bancarias, etcétera</a:t>
            </a:r>
            <a:r>
              <a:rPr lang="es-419" sz="1400">
                <a:solidFill>
                  <a:schemeClr val="dk1"/>
                </a:solidFill>
              </a:rPr>
              <a:t>).</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b151d08ca5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b151d08ca5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b151d08ca5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b151d08ca5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b151d08ca5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b151d08ca5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b151d08ca5_0_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b151d08ca5_0_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b151d08ca5_0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b151d08ca5_0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400">
                <a:solidFill>
                  <a:schemeClr val="dk1"/>
                </a:solidFill>
              </a:rPr>
              <a:t>Es muy común encontrar que un DNI o Documento no es una clave unívoca en una tabla de personas, ciudadanos, empleados, clientes o proveedores. Esto siempre se debe tener en cuenta y configurar como valor único, dado que existen posibilidades de que se repitan los Documentos de identidad. Una posibilidad fija siempre es el error humano en el tipeo de la información. Otra posibilidad es la coincidencia de documentos con el paso del tiempo. Veamos un ejemplo de esto último:</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s-419" sz="1400">
                <a:solidFill>
                  <a:schemeClr val="dk1"/>
                </a:solidFill>
              </a:rPr>
              <a:t>En la Argentina, se estableció desde siempre que cada ciudadano extranjero que desea residir en el país, debe sacar el documento de identidad argentino en donde figurará su nacionalidad real. Este documento de identidad otorga un número único a cada ciudadano. Pero, por ejemplo, aquellos ciudadanos que llegaron a la Argentina en época de pos-guerra (</a:t>
            </a:r>
            <a:r>
              <a:rPr i="1" lang="es-419" sz="1400">
                <a:solidFill>
                  <a:schemeClr val="dk1"/>
                </a:solidFill>
              </a:rPr>
              <a:t>2ª guerra mundial</a:t>
            </a:r>
            <a:r>
              <a:rPr lang="es-419" sz="1400">
                <a:solidFill>
                  <a:schemeClr val="dk1"/>
                </a:solidFill>
              </a:rPr>
              <a:t>), recibían su documento nacional comenzando con el número 50 millones. Hoy, la Argentina esta por alcanzar dicho número (</a:t>
            </a:r>
            <a:r>
              <a:rPr i="1" lang="es-419" sz="1400">
                <a:solidFill>
                  <a:schemeClr val="dk1"/>
                </a:solidFill>
              </a:rPr>
              <a:t>si es que ya no lo hizo</a:t>
            </a:r>
            <a:r>
              <a:rPr lang="es-419" sz="1400">
                <a:solidFill>
                  <a:schemeClr val="dk1"/>
                </a:solidFill>
              </a:rPr>
              <a:t>), otorgando documentos de identidad a los nacidos en este territorio y aún muchos ciudadanos extranjeros que llegaron hace más de 50 años al país, aún viven.</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s-419" sz="1400">
                <a:solidFill>
                  <a:schemeClr val="dk1"/>
                </a:solidFill>
              </a:rPr>
              <a:t>Cualquier sistema informático como ser el registro nacional de las personas (</a:t>
            </a:r>
            <a:r>
              <a:rPr i="1" lang="es-419" sz="1400">
                <a:solidFill>
                  <a:schemeClr val="dk1"/>
                </a:solidFill>
              </a:rPr>
              <a:t>RENAPER</a:t>
            </a:r>
            <a:r>
              <a:rPr lang="es-419" sz="1400">
                <a:solidFill>
                  <a:schemeClr val="dk1"/>
                </a:solidFill>
              </a:rPr>
              <a:t>) o el de alguna empresa privada u organismo estatal, si no contemplara la unicidad en los números de documento, podrá terminar registrando a dos personas bajo una misma identidad, causando así un error futuro en trámites personales (</a:t>
            </a:r>
            <a:r>
              <a:rPr i="1" lang="es-419" sz="1400">
                <a:solidFill>
                  <a:schemeClr val="dk1"/>
                </a:solidFill>
              </a:rPr>
              <a:t>aportes sociales y jubilatorios, cuentas bancarias, etcétera</a:t>
            </a:r>
            <a:r>
              <a:rPr lang="es-419" sz="1400">
                <a:solidFill>
                  <a:schemeClr val="dk1"/>
                </a:solidFill>
              </a:rPr>
              <a:t>).</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b151d08ca5_0_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b151d08ca5_0_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b151d08ca5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b151d08ca5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400">
                <a:solidFill>
                  <a:schemeClr val="dk1"/>
                </a:solidFill>
              </a:rPr>
              <a:t>Es muy común encontrar que un DNI o Documento no es una clave unívoca en una tabla de personas, ciudadanos, empleados, clientes o proveedores. Esto siempre se debe tener en cuenta y configurar como valor único, dado que existen posibilidades de que se repitan los Documentos de identidad. Una posibilidad fija siempre es el error humano en el tipeo de la información. Otra posibilidad es la coincidencia de documentos con el paso del tiempo. Veamos un ejemplo de esto último:</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s-419" sz="1400">
                <a:solidFill>
                  <a:schemeClr val="dk1"/>
                </a:solidFill>
              </a:rPr>
              <a:t>En la Argentina, se estableció desde siempre que cada ciudadano extranjero que desea residir en el país, debe sacar el documento de identidad argentino en donde figurará su nacionalidad real. Este documento de identidad otorga un número único a cada ciudadano. Pero, por ejemplo, aquellos ciudadanos que llegaron a la Argentina en época de pos-guerra (</a:t>
            </a:r>
            <a:r>
              <a:rPr i="1" lang="es-419" sz="1400">
                <a:solidFill>
                  <a:schemeClr val="dk1"/>
                </a:solidFill>
              </a:rPr>
              <a:t>2ª guerra mundial</a:t>
            </a:r>
            <a:r>
              <a:rPr lang="es-419" sz="1400">
                <a:solidFill>
                  <a:schemeClr val="dk1"/>
                </a:solidFill>
              </a:rPr>
              <a:t>), recibían su documento nacional comenzando con el número 50 millones. Hoy, la Argentina esta por alcanzar dicho número (</a:t>
            </a:r>
            <a:r>
              <a:rPr i="1" lang="es-419" sz="1400">
                <a:solidFill>
                  <a:schemeClr val="dk1"/>
                </a:solidFill>
              </a:rPr>
              <a:t>si es que ya no lo hizo</a:t>
            </a:r>
            <a:r>
              <a:rPr lang="es-419" sz="1400">
                <a:solidFill>
                  <a:schemeClr val="dk1"/>
                </a:solidFill>
              </a:rPr>
              <a:t>), otorgando documentos de identidad a los nacidos en este territorio y aún muchos ciudadanos extranjeros que llegaron hace más de 50 años al país, aún viven.</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s-419" sz="1400">
                <a:solidFill>
                  <a:schemeClr val="dk1"/>
                </a:solidFill>
              </a:rPr>
              <a:t>Cualquier sistema informático como ser el registro nacional de las personas (</a:t>
            </a:r>
            <a:r>
              <a:rPr i="1" lang="es-419" sz="1400">
                <a:solidFill>
                  <a:schemeClr val="dk1"/>
                </a:solidFill>
              </a:rPr>
              <a:t>RENAPER</a:t>
            </a:r>
            <a:r>
              <a:rPr lang="es-419" sz="1400">
                <a:solidFill>
                  <a:schemeClr val="dk1"/>
                </a:solidFill>
              </a:rPr>
              <a:t>) o el de alguna empresa privada u organismo estatal, si no contemplara la unicidad en los números de documento, podrá terminar registrando a dos personas bajo una misma identidad, causando así un error futuro en trámites personales (</a:t>
            </a:r>
            <a:r>
              <a:rPr i="1" lang="es-419" sz="1400">
                <a:solidFill>
                  <a:schemeClr val="dk1"/>
                </a:solidFill>
              </a:rPr>
              <a:t>aportes sociales y jubilatorios, cuentas bancarias, etcétera</a:t>
            </a:r>
            <a:r>
              <a:rPr lang="es-419" sz="1400">
                <a:solidFill>
                  <a:schemeClr val="dk1"/>
                </a:solidFill>
              </a:rPr>
              <a:t>).</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b151d08ca5_0_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b151d08ca5_0_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ACTIVIDAD que se puede llevar a cabo en formato “Breakout Rooms”</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Para el profesor:</a:t>
            </a:r>
            <a:endParaRPr b="1">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419">
                <a:solidFill>
                  <a:schemeClr val="dk1"/>
                </a:solidFill>
                <a:latin typeface="DM Sans"/>
                <a:ea typeface="DM Sans"/>
                <a:cs typeface="DM Sans"/>
                <a:sym typeface="DM Sans"/>
              </a:rPr>
              <a:t>Crear breakout rooms para los equipos. De no saber cómo, favor de revisar el siguiente tutorial: </a:t>
            </a:r>
            <a:endParaRPr>
              <a:solidFill>
                <a:schemeClr val="dk1"/>
              </a:solidFill>
              <a:latin typeface="DM Sans"/>
              <a:ea typeface="DM Sans"/>
              <a:cs typeface="DM Sans"/>
              <a:sym typeface="DM Sans"/>
            </a:endParaRPr>
          </a:p>
          <a:p>
            <a:pPr indent="-298450" lvl="1" marL="914400" rtl="0" algn="l">
              <a:spcBef>
                <a:spcPts val="0"/>
              </a:spcBef>
              <a:spcAft>
                <a:spcPts val="0"/>
              </a:spcAft>
              <a:buClr>
                <a:schemeClr val="dk1"/>
              </a:buClr>
              <a:buSzPts val="1100"/>
              <a:buFont typeface="DM Sans"/>
              <a:buAutoNum type="alphaLcPeriod"/>
            </a:pPr>
            <a:r>
              <a:rPr lang="es-419">
                <a:solidFill>
                  <a:schemeClr val="dk1"/>
                </a:solidFill>
                <a:latin typeface="DM Sans"/>
                <a:ea typeface="DM Sans"/>
                <a:cs typeface="DM Sans"/>
                <a:sym typeface="DM Sans"/>
              </a:rPr>
              <a:t>En PPT: </a:t>
            </a:r>
            <a:r>
              <a:rPr lang="es-419" u="sng">
                <a:solidFill>
                  <a:schemeClr val="hlink"/>
                </a:solidFill>
                <a:latin typeface="DM Sans"/>
                <a:ea typeface="DM Sans"/>
                <a:cs typeface="DM Sans"/>
                <a:sym typeface="DM Sans"/>
                <a:hlinkClick r:id="rId2"/>
              </a:rPr>
              <a:t>https://docs.google.com/presentation/d/1vieCGzAPuYf5vWsu8Xgbn_2Ax4QNLnXO/edit?usp=sharing&amp;ouid=103396586770751045195&amp;rtpof=true&amp;sd=true</a:t>
            </a:r>
            <a:r>
              <a:rPr lang="es-419">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298450" lvl="1" marL="914400" rtl="0" algn="l">
              <a:spcBef>
                <a:spcPts val="0"/>
              </a:spcBef>
              <a:spcAft>
                <a:spcPts val="0"/>
              </a:spcAft>
              <a:buClr>
                <a:schemeClr val="dk1"/>
              </a:buClr>
              <a:buSzPts val="1100"/>
              <a:buFont typeface="DM Sans"/>
              <a:buAutoNum type="alphaLcPeriod"/>
            </a:pPr>
            <a:r>
              <a:rPr lang="es-419">
                <a:solidFill>
                  <a:schemeClr val="dk1"/>
                </a:solidFill>
                <a:latin typeface="DM Sans"/>
                <a:ea typeface="DM Sans"/>
                <a:cs typeface="DM Sans"/>
                <a:sym typeface="DM Sans"/>
              </a:rPr>
              <a:t>En video: </a:t>
            </a:r>
            <a:r>
              <a:rPr lang="es-419" u="sng">
                <a:solidFill>
                  <a:schemeClr val="hlink"/>
                </a:solidFill>
                <a:latin typeface="DM Sans"/>
                <a:ea typeface="DM Sans"/>
                <a:cs typeface="DM Sans"/>
                <a:sym typeface="DM Sans"/>
                <a:hlinkClick r:id="rId3"/>
              </a:rPr>
              <a:t>https://www.youtube.com/watch?v=PJL8iYTIY3E&amp;feature=youtu.be</a:t>
            </a:r>
            <a:r>
              <a:rPr lang="es-419">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419">
                <a:solidFill>
                  <a:schemeClr val="dk1"/>
                </a:solidFill>
                <a:latin typeface="DM Sans"/>
                <a:ea typeface="DM Sans"/>
                <a:cs typeface="DM Sans"/>
                <a:sym typeface="DM Sans"/>
              </a:rPr>
              <a:t>Se recomienda que los equipos sean de números pares, máximo 4 participantes por equipo y de así requerirse, ser acompañados por un tutor.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b151d08ca5_0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b151d08ca5_0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b151d08ca5_0_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b151d08ca5_0_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b151d08ca5_0_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b151d08ca5_0_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b151d08ca5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b151d08ca5_0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b151d08ca5_0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b151d08ca5_0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b151d08ca5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b151d08ca5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Recurso: Temario del curso</a:t>
            </a:r>
            <a:br>
              <a:rPr lang="es-419">
                <a:solidFill>
                  <a:schemeClr val="dk1"/>
                </a:solidFill>
                <a:latin typeface="DM Sans"/>
                <a:ea typeface="DM Sans"/>
                <a:cs typeface="DM Sans"/>
                <a:sym typeface="DM Sans"/>
              </a:rPr>
            </a:br>
            <a:r>
              <a:rPr lang="es-419">
                <a:solidFill>
                  <a:schemeClr val="dk1"/>
                </a:solidFill>
                <a:latin typeface="DM Sans"/>
                <a:ea typeface="DM Sans"/>
                <a:cs typeface="DM Sans"/>
                <a:sym typeface="DM Sans"/>
              </a:rPr>
              <a:t>- Se muestra al</a:t>
            </a:r>
            <a:r>
              <a:rPr b="1" lang="es-419">
                <a:solidFill>
                  <a:schemeClr val="dk1"/>
                </a:solidFill>
                <a:latin typeface="DM Sans"/>
                <a:ea typeface="DM Sans"/>
                <a:cs typeface="DM Sans"/>
                <a:sym typeface="DM Sans"/>
              </a:rPr>
              <a:t> inicio</a:t>
            </a:r>
            <a:r>
              <a:rPr lang="es-419">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 Tiene un aspecto similar a un </a:t>
            </a:r>
            <a:r>
              <a:rPr b="1" lang="es-419">
                <a:solidFill>
                  <a:schemeClr val="dk1"/>
                </a:solidFill>
                <a:latin typeface="DM Sans"/>
                <a:ea typeface="DM Sans"/>
                <a:cs typeface="DM Sans"/>
                <a:sym typeface="DM Sans"/>
              </a:rPr>
              <a:t>calendario.</a:t>
            </a:r>
            <a:br>
              <a:rPr lang="es-419">
                <a:solidFill>
                  <a:schemeClr val="dk1"/>
                </a:solidFill>
                <a:latin typeface="DM Sans"/>
                <a:ea typeface="DM Sans"/>
                <a:cs typeface="DM Sans"/>
                <a:sym typeface="DM Sans"/>
              </a:rPr>
            </a:br>
            <a:r>
              <a:rPr lang="es-419">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 Guía rápida tanto para docentes, como para estudiantes.</a:t>
            </a:r>
            <a:br>
              <a:rPr lang="es-419">
                <a:solidFill>
                  <a:schemeClr val="dk1"/>
                </a:solidFill>
                <a:latin typeface="DM Sans"/>
                <a:ea typeface="DM Sans"/>
                <a:cs typeface="DM Sans"/>
                <a:sym typeface="DM Sans"/>
              </a:rPr>
            </a:br>
            <a:r>
              <a:rPr lang="es-419">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 </a:t>
            </a:r>
            <a:r>
              <a:rPr b="1" lang="es-419">
                <a:solidFill>
                  <a:schemeClr val="dk1"/>
                </a:solidFill>
                <a:latin typeface="DM Sans"/>
                <a:ea typeface="DM Sans"/>
                <a:cs typeface="DM Sans"/>
                <a:sym typeface="DM Sans"/>
              </a:rPr>
              <a:t>Se colocan los temas de la clase</a:t>
            </a:r>
            <a:r>
              <a:rPr lang="es-419">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b151d08ca5_0_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b151d08ca5_0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b151d08ca5_0_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b151d08ca5_0_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b151d08ca5_0_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b151d08ca5_0_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b151d08ca5_0_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b151d08ca5_0_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b151d08ca5_0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b151d08ca5_0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b151d08ca5_0_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b151d08ca5_0_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b151d08ca5_0_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1b151d08ca5_0_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Obligatoria siempre.</a:t>
            </a:r>
            <a:r>
              <a:rPr lang="es-419">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b151d08ca5_0_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b151d08ca5_0_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b151d08ca5_0_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b151d08ca5_0_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b151d08ca5_0_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b151d08ca5_0_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b151d08ca5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b151d08ca5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es-419">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b151d08ca5_0_8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b151d08ca5_0_8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b151d08ca5_0_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b151d08ca5_0_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b151d08ca5_0_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b151d08ca5_0_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b151d08ca5_0_8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b151d08ca5_0_8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b151d08ca5_0_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b151d08ca5_0_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b151d08ca5_0_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b151d08ca5_0_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b151d08ca5_0_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1b151d08ca5_0_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b151d08ca5_0_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b151d08ca5_0_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b151d08ca5_0_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b151d08ca5_0_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b151d08ca5_0_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1b151d08ca5_0_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b151d08ca5_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b151d08ca5_0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b151d08ca5_0_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b151d08ca5_0_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b151d08ca5_0_9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b151d08ca5_0_9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1b151d08ca5_0_9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1b151d08ca5_0_9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b151d08ca5_0_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1b151d08ca5_0_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b151d08ca5_0_9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1b151d08ca5_0_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b151d08ca5_0_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1b151d08ca5_0_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b151d08ca5_0_9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1b151d08ca5_0_9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b151d08ca5_0_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b151d08ca5_0_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b151d08ca5_0_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1b151d08ca5_0_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b151d08ca5_0_9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b151d08ca5_0_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b151d08ca5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b151d08ca5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1b151d08ca5_0_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1b151d08ca5_0_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1b151d08ca5_0_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1b151d08ca5_0_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b151d08ca5_0_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1b151d08ca5_0_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1b151d08ca5_0_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1b151d08ca5_0_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¿Cómo crear encuestas de zoom? Disponible en </a:t>
            </a:r>
            <a:r>
              <a:rPr lang="es-419"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El docente generará </a:t>
            </a:r>
            <a:r>
              <a:rPr lang="es-419" u="sng">
                <a:solidFill>
                  <a:schemeClr val="dk1"/>
                </a:solidFill>
                <a:latin typeface="DM Sans"/>
                <a:ea typeface="DM Sans"/>
                <a:cs typeface="DM Sans"/>
                <a:sym typeface="DM Sans"/>
              </a:rPr>
              <a:t>una encuesta de zoom</a:t>
            </a:r>
            <a:r>
              <a:rPr lang="es-419">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419">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419">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419">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b151d08ca5_0_1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1b151d08ca5_0_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1b151d08ca5_0_10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1b151d08ca5_0_10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b151d08ca5_0_10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1b151d08ca5_0_10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chemeClr val="lt1"/>
                </a:highlight>
                <a:latin typeface="DM Sans"/>
                <a:ea typeface="DM Sans"/>
                <a:cs typeface="DM Sans"/>
                <a:sym typeface="DM Sans"/>
              </a:rPr>
              <a:t>Ejemplo modelo de cómo comunicar una Actividad complementaria.</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1b151d08ca5_0_1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1b151d08ca5_0_1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chemeClr val="lt1"/>
                </a:highlight>
                <a:latin typeface="DM Sans"/>
                <a:ea typeface="DM Sans"/>
                <a:cs typeface="DM Sans"/>
                <a:sym typeface="DM Sans"/>
              </a:rPr>
              <a:t>Desarrollo de un desafío extra. Vincular ejemplo. Hacer hincapié en que es optativa pero suma puntos para el top 10. </a:t>
            </a: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1b151d08ca5_0_1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1b151d08ca5_0_1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1b151d08ca5_0_1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1b151d08ca5_0_1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b151d08ca5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b151d08ca5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1b151d08ca5_0_10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1b151d08ca5_0_1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1b151d08ca5_0_1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1b151d08ca5_0_1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1b151d08ca5_0_1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1b151d08ca5_0_1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b151d08ca5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b151d08ca5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b151d08ca5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b151d08ca5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png"/><Relationship Id="rId3"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2" name="Shape 52"/>
        <p:cNvGrpSpPr/>
        <p:nvPr/>
      </p:nvGrpSpPr>
      <p:grpSpPr>
        <a:xfrm>
          <a:off x="0" y="0"/>
          <a:ext cx="0" cy="0"/>
          <a:chOff x="0" y="0"/>
          <a:chExt cx="0" cy="0"/>
        </a:xfrm>
      </p:grpSpPr>
      <p:pic>
        <p:nvPicPr>
          <p:cNvPr id="53" name="Google Shape;53;p14"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id="55" name="Google Shape;55;p1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56" name="Shape 56"/>
        <p:cNvGrpSpPr/>
        <p:nvPr/>
      </p:nvGrpSpPr>
      <p:grpSpPr>
        <a:xfrm>
          <a:off x="0" y="0"/>
          <a:ext cx="0" cy="0"/>
          <a:chOff x="0" y="0"/>
          <a:chExt cx="0" cy="0"/>
        </a:xfrm>
      </p:grpSpPr>
      <p:pic>
        <p:nvPicPr>
          <p:cNvPr id="57" name="Google Shape;57;p1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8" name="Shape 58"/>
        <p:cNvGrpSpPr/>
        <p:nvPr/>
      </p:nvGrpSpPr>
      <p:grpSpPr>
        <a:xfrm>
          <a:off x="0" y="0"/>
          <a:ext cx="0" cy="0"/>
          <a:chOff x="0" y="0"/>
          <a:chExt cx="0" cy="0"/>
        </a:xfrm>
      </p:grpSpPr>
      <p:pic>
        <p:nvPicPr>
          <p:cNvPr id="59" name="Google Shape;59;p17"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 name="Google Shape;62;p1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63" name="Shape 63"/>
        <p:cNvGrpSpPr/>
        <p:nvPr/>
      </p:nvGrpSpPr>
      <p:grpSpPr>
        <a:xfrm>
          <a:off x="0" y="0"/>
          <a:ext cx="0" cy="0"/>
          <a:chOff x="0" y="0"/>
          <a:chExt cx="0" cy="0"/>
        </a:xfrm>
      </p:grpSpPr>
      <p:pic>
        <p:nvPicPr>
          <p:cNvPr id="64" name="Google Shape;64;p1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2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 name="Google Shape;67;p2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68" name="Shape 68"/>
        <p:cNvGrpSpPr/>
        <p:nvPr/>
      </p:nvGrpSpPr>
      <p:grpSpPr>
        <a:xfrm>
          <a:off x="0" y="0"/>
          <a:ext cx="0" cy="0"/>
          <a:chOff x="0" y="0"/>
          <a:chExt cx="0" cy="0"/>
        </a:xfrm>
      </p:grpSpPr>
      <p:pic>
        <p:nvPicPr>
          <p:cNvPr id="69" name="Google Shape;69;p2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70" name="Shape 70"/>
        <p:cNvGrpSpPr/>
        <p:nvPr/>
      </p:nvGrpSpPr>
      <p:grpSpPr>
        <a:xfrm>
          <a:off x="0" y="0"/>
          <a:ext cx="0" cy="0"/>
          <a:chOff x="0" y="0"/>
          <a:chExt cx="0" cy="0"/>
        </a:xfrm>
      </p:grpSpPr>
      <p:pic>
        <p:nvPicPr>
          <p:cNvPr id="71" name="Google Shape;71;p2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72" name="Shape 72"/>
        <p:cNvGrpSpPr/>
        <p:nvPr/>
      </p:nvGrpSpPr>
      <p:grpSpPr>
        <a:xfrm>
          <a:off x="0" y="0"/>
          <a:ext cx="0" cy="0"/>
          <a:chOff x="0" y="0"/>
          <a:chExt cx="0" cy="0"/>
        </a:xfrm>
      </p:grpSpPr>
      <p:pic>
        <p:nvPicPr>
          <p:cNvPr id="73" name="Google Shape;73;p2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74" name="Shape 74"/>
        <p:cNvGrpSpPr/>
        <p:nvPr/>
      </p:nvGrpSpPr>
      <p:grpSpPr>
        <a:xfrm>
          <a:off x="0" y="0"/>
          <a:ext cx="0" cy="0"/>
          <a:chOff x="0" y="0"/>
          <a:chExt cx="0" cy="0"/>
        </a:xfrm>
      </p:grpSpPr>
      <p:pic>
        <p:nvPicPr>
          <p:cNvPr id="75" name="Google Shape;75;p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76" name="Shape 76"/>
        <p:cNvGrpSpPr/>
        <p:nvPr/>
      </p:nvGrpSpPr>
      <p:grpSpPr>
        <a:xfrm>
          <a:off x="0" y="0"/>
          <a:ext cx="0" cy="0"/>
          <a:chOff x="0" y="0"/>
          <a:chExt cx="0" cy="0"/>
        </a:xfrm>
      </p:grpSpPr>
      <p:pic>
        <p:nvPicPr>
          <p:cNvPr id="77" name="Google Shape;77;p2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78" name="Shape 78"/>
        <p:cNvGrpSpPr/>
        <p:nvPr/>
      </p:nvGrpSpPr>
      <p:grpSpPr>
        <a:xfrm>
          <a:off x="0" y="0"/>
          <a:ext cx="0" cy="0"/>
          <a:chOff x="0" y="0"/>
          <a:chExt cx="0" cy="0"/>
        </a:xfrm>
      </p:grpSpPr>
      <p:pic>
        <p:nvPicPr>
          <p:cNvPr id="79" name="Google Shape;79;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4" name="Shape 84"/>
        <p:cNvGrpSpPr/>
        <p:nvPr/>
      </p:nvGrpSpPr>
      <p:grpSpPr>
        <a:xfrm>
          <a:off x="0" y="0"/>
          <a:ext cx="0" cy="0"/>
          <a:chOff x="0" y="0"/>
          <a:chExt cx="0" cy="0"/>
        </a:xfrm>
      </p:grpSpPr>
      <p:sp>
        <p:nvSpPr>
          <p:cNvPr id="85" name="Google Shape;85;p2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6" name="Google Shape;86;p2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7" name="Google Shape;87;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8" name="Shape 88"/>
        <p:cNvGrpSpPr/>
        <p:nvPr/>
      </p:nvGrpSpPr>
      <p:grpSpPr>
        <a:xfrm>
          <a:off x="0" y="0"/>
          <a:ext cx="0" cy="0"/>
          <a:chOff x="0" y="0"/>
          <a:chExt cx="0" cy="0"/>
        </a:xfrm>
      </p:grpSpPr>
      <p:sp>
        <p:nvSpPr>
          <p:cNvPr id="89" name="Google Shape;89;p29"/>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0" name="Google Shape;90;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1" name="Shape 91"/>
        <p:cNvGrpSpPr/>
        <p:nvPr/>
      </p:nvGrpSpPr>
      <p:grpSpPr>
        <a:xfrm>
          <a:off x="0" y="0"/>
          <a:ext cx="0" cy="0"/>
          <a:chOff x="0" y="0"/>
          <a:chExt cx="0" cy="0"/>
        </a:xfrm>
      </p:grpSpPr>
      <p:sp>
        <p:nvSpPr>
          <p:cNvPr id="92" name="Google Shape;92;p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3" name="Google Shape;93;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94" name="Google Shape;94;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5" name="Shape 95"/>
        <p:cNvGrpSpPr/>
        <p:nvPr/>
      </p:nvGrpSpPr>
      <p:grpSpPr>
        <a:xfrm>
          <a:off x="0" y="0"/>
          <a:ext cx="0" cy="0"/>
          <a:chOff x="0" y="0"/>
          <a:chExt cx="0" cy="0"/>
        </a:xfrm>
      </p:grpSpPr>
      <p:sp>
        <p:nvSpPr>
          <p:cNvPr id="96" name="Google Shape;96;p3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7" name="Google Shape;97;p31"/>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8" name="Google Shape;98;p31"/>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9" name="Google Shape;99;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0" name="Shape 100"/>
        <p:cNvGrpSpPr/>
        <p:nvPr/>
      </p:nvGrpSpPr>
      <p:grpSpPr>
        <a:xfrm>
          <a:off x="0" y="0"/>
          <a:ext cx="0" cy="0"/>
          <a:chOff x="0" y="0"/>
          <a:chExt cx="0" cy="0"/>
        </a:xfrm>
      </p:grpSpPr>
      <p:sp>
        <p:nvSpPr>
          <p:cNvPr id="101" name="Google Shape;101;p3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2" name="Google Shape;102;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3" name="Shape 103"/>
        <p:cNvGrpSpPr/>
        <p:nvPr/>
      </p:nvGrpSpPr>
      <p:grpSpPr>
        <a:xfrm>
          <a:off x="0" y="0"/>
          <a:ext cx="0" cy="0"/>
          <a:chOff x="0" y="0"/>
          <a:chExt cx="0" cy="0"/>
        </a:xfrm>
      </p:grpSpPr>
      <p:sp>
        <p:nvSpPr>
          <p:cNvPr id="104" name="Google Shape;104;p33"/>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5" name="Google Shape;105;p33"/>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6" name="Google Shape;106;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7" name="Shape 107"/>
        <p:cNvGrpSpPr/>
        <p:nvPr/>
      </p:nvGrpSpPr>
      <p:grpSpPr>
        <a:xfrm>
          <a:off x="0" y="0"/>
          <a:ext cx="0" cy="0"/>
          <a:chOff x="0" y="0"/>
          <a:chExt cx="0" cy="0"/>
        </a:xfrm>
      </p:grpSpPr>
      <p:sp>
        <p:nvSpPr>
          <p:cNvPr id="108" name="Google Shape;108;p34"/>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9" name="Google Shape;109;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0" name="Shape 110"/>
        <p:cNvGrpSpPr/>
        <p:nvPr/>
      </p:nvGrpSpPr>
      <p:grpSpPr>
        <a:xfrm>
          <a:off x="0" y="0"/>
          <a:ext cx="0" cy="0"/>
          <a:chOff x="0" y="0"/>
          <a:chExt cx="0" cy="0"/>
        </a:xfrm>
      </p:grpSpPr>
      <p:sp>
        <p:nvSpPr>
          <p:cNvPr id="111" name="Google Shape;111;p3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5"/>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3" name="Google Shape;113;p35"/>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4" name="Google Shape;114;p35"/>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5" name="Google Shape;115;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6" name="Shape 116"/>
        <p:cNvGrpSpPr/>
        <p:nvPr/>
      </p:nvGrpSpPr>
      <p:grpSpPr>
        <a:xfrm>
          <a:off x="0" y="0"/>
          <a:ext cx="0" cy="0"/>
          <a:chOff x="0" y="0"/>
          <a:chExt cx="0" cy="0"/>
        </a:xfrm>
      </p:grpSpPr>
      <p:sp>
        <p:nvSpPr>
          <p:cNvPr id="117" name="Google Shape;117;p36"/>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18" name="Google Shape;118;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9" name="Shape 119"/>
        <p:cNvGrpSpPr/>
        <p:nvPr/>
      </p:nvGrpSpPr>
      <p:grpSpPr>
        <a:xfrm>
          <a:off x="0" y="0"/>
          <a:ext cx="0" cy="0"/>
          <a:chOff x="0" y="0"/>
          <a:chExt cx="0" cy="0"/>
        </a:xfrm>
      </p:grpSpPr>
      <p:sp>
        <p:nvSpPr>
          <p:cNvPr id="120" name="Google Shape;120;p37"/>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1" name="Google Shape;121;p37"/>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22" name="Google Shape;122;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3" name="Shape 123"/>
        <p:cNvGrpSpPr/>
        <p:nvPr/>
      </p:nvGrpSpPr>
      <p:grpSpPr>
        <a:xfrm>
          <a:off x="0" y="0"/>
          <a:ext cx="0" cy="0"/>
          <a:chOff x="0" y="0"/>
          <a:chExt cx="0" cy="0"/>
        </a:xfrm>
      </p:grpSpPr>
      <p:sp>
        <p:nvSpPr>
          <p:cNvPr id="124" name="Google Shape;124;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25" name="Shape 125"/>
        <p:cNvGrpSpPr/>
        <p:nvPr/>
      </p:nvGrpSpPr>
      <p:grpSpPr>
        <a:xfrm>
          <a:off x="0" y="0"/>
          <a:ext cx="0" cy="0"/>
          <a:chOff x="0" y="0"/>
          <a:chExt cx="0" cy="0"/>
        </a:xfrm>
      </p:grpSpPr>
      <p:pic>
        <p:nvPicPr>
          <p:cNvPr id="126" name="Google Shape;126;p39"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27" name="Shape 127"/>
        <p:cNvGrpSpPr/>
        <p:nvPr/>
      </p:nvGrpSpPr>
      <p:grpSpPr>
        <a:xfrm>
          <a:off x="0" y="0"/>
          <a:ext cx="0" cy="0"/>
          <a:chOff x="0" y="0"/>
          <a:chExt cx="0" cy="0"/>
        </a:xfrm>
      </p:grpSpPr>
      <p:pic>
        <p:nvPicPr>
          <p:cNvPr id="128" name="Google Shape;128;p4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129" name="Shape 129"/>
        <p:cNvGrpSpPr/>
        <p:nvPr/>
      </p:nvGrpSpPr>
      <p:grpSpPr>
        <a:xfrm>
          <a:off x="0" y="0"/>
          <a:ext cx="0" cy="0"/>
          <a:chOff x="0" y="0"/>
          <a:chExt cx="0" cy="0"/>
        </a:xfrm>
      </p:grpSpPr>
      <p:pic>
        <p:nvPicPr>
          <p:cNvPr id="130" name="Google Shape;130;p4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131" name="Shape 131"/>
        <p:cNvGrpSpPr/>
        <p:nvPr/>
      </p:nvGrpSpPr>
      <p:grpSpPr>
        <a:xfrm>
          <a:off x="0" y="0"/>
          <a:ext cx="0" cy="0"/>
          <a:chOff x="0" y="0"/>
          <a:chExt cx="0" cy="0"/>
        </a:xfrm>
      </p:grpSpPr>
      <p:pic>
        <p:nvPicPr>
          <p:cNvPr id="132" name="Google Shape;132;p4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33" name="Shape 133"/>
        <p:cNvGrpSpPr/>
        <p:nvPr/>
      </p:nvGrpSpPr>
      <p:grpSpPr>
        <a:xfrm>
          <a:off x="0" y="0"/>
          <a:ext cx="0" cy="0"/>
          <a:chOff x="0" y="0"/>
          <a:chExt cx="0" cy="0"/>
        </a:xfrm>
      </p:grpSpPr>
      <p:sp>
        <p:nvSpPr>
          <p:cNvPr id="134" name="Google Shape;134;p4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4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136" name="Shape 136"/>
        <p:cNvGrpSpPr/>
        <p:nvPr/>
      </p:nvGrpSpPr>
      <p:grpSpPr>
        <a:xfrm>
          <a:off x="0" y="0"/>
          <a:ext cx="0" cy="0"/>
          <a:chOff x="0" y="0"/>
          <a:chExt cx="0" cy="0"/>
        </a:xfrm>
      </p:grpSpPr>
      <p:pic>
        <p:nvPicPr>
          <p:cNvPr id="137" name="Google Shape;137;p4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38" name="Shape 138"/>
        <p:cNvGrpSpPr/>
        <p:nvPr/>
      </p:nvGrpSpPr>
      <p:grpSpPr>
        <a:xfrm>
          <a:off x="0" y="0"/>
          <a:ext cx="0" cy="0"/>
          <a:chOff x="0" y="0"/>
          <a:chExt cx="0" cy="0"/>
        </a:xfrm>
      </p:grpSpPr>
      <p:pic>
        <p:nvPicPr>
          <p:cNvPr id="139" name="Google Shape;139;p4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140" name="Shape 140"/>
        <p:cNvGrpSpPr/>
        <p:nvPr/>
      </p:nvGrpSpPr>
      <p:grpSpPr>
        <a:xfrm>
          <a:off x="0" y="0"/>
          <a:ext cx="0" cy="0"/>
          <a:chOff x="0" y="0"/>
          <a:chExt cx="0" cy="0"/>
        </a:xfrm>
      </p:grpSpPr>
      <p:pic>
        <p:nvPicPr>
          <p:cNvPr id="141" name="Google Shape;141;p4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_2">
    <p:bg>
      <p:bgPr>
        <a:blipFill>
          <a:blip r:embed="rId2">
            <a:alphaModFix/>
          </a:blip>
          <a:stretch>
            <a:fillRect/>
          </a:stretch>
        </a:blipFill>
      </p:bgPr>
    </p:bg>
    <p:spTree>
      <p:nvGrpSpPr>
        <p:cNvPr id="142" name="Shape 142"/>
        <p:cNvGrpSpPr/>
        <p:nvPr/>
      </p:nvGrpSpPr>
      <p:grpSpPr>
        <a:xfrm>
          <a:off x="0" y="0"/>
          <a:ext cx="0" cy="0"/>
          <a:chOff x="0" y="0"/>
          <a:chExt cx="0" cy="0"/>
        </a:xfrm>
      </p:grpSpPr>
      <p:pic>
        <p:nvPicPr>
          <p:cNvPr id="143" name="Google Shape;143;p4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_2">
    <p:bg>
      <p:bgPr>
        <a:blipFill>
          <a:blip r:embed="rId2">
            <a:alphaModFix/>
          </a:blip>
          <a:stretch>
            <a:fillRect/>
          </a:stretch>
        </a:blipFill>
      </p:bgPr>
    </p:bg>
    <p:spTree>
      <p:nvGrpSpPr>
        <p:cNvPr id="144" name="Shape 144"/>
        <p:cNvGrpSpPr/>
        <p:nvPr/>
      </p:nvGrpSpPr>
      <p:grpSpPr>
        <a:xfrm>
          <a:off x="0" y="0"/>
          <a:ext cx="0" cy="0"/>
          <a:chOff x="0" y="0"/>
          <a:chExt cx="0" cy="0"/>
        </a:xfrm>
      </p:grpSpPr>
      <p:pic>
        <p:nvPicPr>
          <p:cNvPr id="145" name="Google Shape;145;p4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1">
  <p:cSld name="SECTION_HEADER_1_1_1_1_1_1_1_1_1_1_1">
    <p:bg>
      <p:bgPr>
        <a:blipFill>
          <a:blip r:embed="rId2">
            <a:alphaModFix/>
          </a:blip>
          <a:stretch>
            <a:fillRect/>
          </a:stretch>
        </a:blipFill>
      </p:bgPr>
    </p:bg>
    <p:spTree>
      <p:nvGrpSpPr>
        <p:cNvPr id="146" name="Shape 146"/>
        <p:cNvGrpSpPr/>
        <p:nvPr/>
      </p:nvGrpSpPr>
      <p:grpSpPr>
        <a:xfrm>
          <a:off x="0" y="0"/>
          <a:ext cx="0" cy="0"/>
          <a:chOff x="0" y="0"/>
          <a:chExt cx="0" cy="0"/>
        </a:xfrm>
      </p:grpSpPr>
      <p:pic>
        <p:nvPicPr>
          <p:cNvPr id="147" name="Google Shape;147;p4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5.xml"/><Relationship Id="rId22" Type="http://schemas.openxmlformats.org/officeDocument/2006/relationships/slideLayout" Target="../slideLayouts/slideLayout47.xml"/><Relationship Id="rId21" Type="http://schemas.openxmlformats.org/officeDocument/2006/relationships/slideLayout" Target="../slideLayouts/slideLayout46.xml"/><Relationship Id="rId23" Type="http://schemas.openxmlformats.org/officeDocument/2006/relationships/theme" Target="../theme/theme2.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slideLayout" Target="../slideLayouts/slideLayout38.xml"/><Relationship Id="rId12" Type="http://schemas.openxmlformats.org/officeDocument/2006/relationships/slideLayout" Target="../slideLayouts/slideLayout37.xml"/><Relationship Id="rId15" Type="http://schemas.openxmlformats.org/officeDocument/2006/relationships/slideLayout" Target="../slideLayouts/slideLayout40.xml"/><Relationship Id="rId14" Type="http://schemas.openxmlformats.org/officeDocument/2006/relationships/slideLayout" Target="../slideLayouts/slideLayout39.xml"/><Relationship Id="rId17" Type="http://schemas.openxmlformats.org/officeDocument/2006/relationships/slideLayout" Target="../slideLayouts/slideLayout42.xml"/><Relationship Id="rId16" Type="http://schemas.openxmlformats.org/officeDocument/2006/relationships/slideLayout" Target="../slideLayouts/slideLayout41.xml"/><Relationship Id="rId19" Type="http://schemas.openxmlformats.org/officeDocument/2006/relationships/slideLayout" Target="../slideLayouts/slideLayout44.xml"/><Relationship Id="rId18"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0" name="Shape 80"/>
        <p:cNvGrpSpPr/>
        <p:nvPr/>
      </p:nvGrpSpPr>
      <p:grpSpPr>
        <a:xfrm>
          <a:off x="0" y="0"/>
          <a:ext cx="0" cy="0"/>
          <a:chOff x="0" y="0"/>
          <a:chExt cx="0" cy="0"/>
        </a:xfrm>
      </p:grpSpPr>
      <p:sp>
        <p:nvSpPr>
          <p:cNvPr id="81" name="Google Shape;81;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82" name="Google Shape;82;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3" name="Google Shape;83;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6.xml"/><Relationship Id="rId3"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8.xml"/><Relationship Id="rId3"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9.xml"/><Relationship Id="rId3"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0.xml"/><Relationship Id="rId3"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7.xml"/><Relationship Id="rId3" Type="http://schemas.openxmlformats.org/officeDocument/2006/relationships/image" Target="../media/image33.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8.xml"/><Relationship Id="rId3"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slide" Target="/ppt/slides/slide5.xml"/><Relationship Id="rId5" Type="http://schemas.openxmlformats.org/officeDocument/2006/relationships/slide" Target="/ppt/slides/slide37.xml"/><Relationship Id="rId6" Type="http://schemas.openxmlformats.org/officeDocument/2006/relationships/slide" Target="/ppt/slides/slide43.xml"/><Relationship Id="rId7" Type="http://schemas.openxmlformats.org/officeDocument/2006/relationships/image" Target="../media/image2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9.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xml"/><Relationship Id="rId3" Type="http://schemas.openxmlformats.org/officeDocument/2006/relationships/image" Target="../media/image2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0.xml"/><Relationship Id="rId3"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2.xml"/><Relationship Id="rId3"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7.xml"/><Relationship Id="rId3" Type="http://schemas.openxmlformats.org/officeDocument/2006/relationships/image" Target="../media/image44.png"/><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8.xml"/><Relationship Id="rId3" Type="http://schemas.openxmlformats.org/officeDocument/2006/relationships/image" Target="../media/image44.png"/><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9.xml"/><Relationship Id="rId3" Type="http://schemas.openxmlformats.org/officeDocument/2006/relationships/image" Target="../media/image41.pn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3.xml"/><Relationship Id="rId3" Type="http://schemas.openxmlformats.org/officeDocument/2006/relationships/image" Target="../media/image41.png"/><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4.xml"/><Relationship Id="rId3" Type="http://schemas.openxmlformats.org/officeDocument/2006/relationships/image" Target="../media/image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5.xml"/><Relationship Id="rId3" Type="http://schemas.openxmlformats.org/officeDocument/2006/relationships/image" Target="../media/image41.png"/><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6.xml"/><Relationship Id="rId3" Type="http://schemas.openxmlformats.org/officeDocument/2006/relationships/image" Target="../media/image43.png"/><Relationship Id="rId4" Type="http://schemas.openxmlformats.org/officeDocument/2006/relationships/image" Target="../media/image4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9.xml"/><Relationship Id="rId3" Type="http://schemas.openxmlformats.org/officeDocument/2006/relationships/image" Target="../media/image43.png"/><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xml"/><Relationship Id="rId3" Type="http://schemas.openxmlformats.org/officeDocument/2006/relationships/image" Target="../media/image3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0.xml"/><Relationship Id="rId3" Type="http://schemas.openxmlformats.org/officeDocument/2006/relationships/image" Target="../media/image52.png"/><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63.xml"/><Relationship Id="rId3" Type="http://schemas.openxmlformats.org/officeDocument/2006/relationships/image" Target="../media/image5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4.xml"/><Relationship Id="rId3" Type="http://schemas.openxmlformats.org/officeDocument/2006/relationships/image" Target="../media/image4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5.xml"/><Relationship Id="rId3" Type="http://schemas.openxmlformats.org/officeDocument/2006/relationships/image" Target="../media/image49.png"/><Relationship Id="rId4" Type="http://schemas.openxmlformats.org/officeDocument/2006/relationships/image" Target="../media/image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6.xml"/><Relationship Id="rId3" Type="http://schemas.openxmlformats.org/officeDocument/2006/relationships/image" Target="../media/image5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7.xml"/><Relationship Id="rId3" Type="http://schemas.openxmlformats.org/officeDocument/2006/relationships/image" Target="../media/image50.png"/><Relationship Id="rId4" Type="http://schemas.openxmlformats.org/officeDocument/2006/relationships/image" Target="../media/image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7.xml"/><Relationship Id="rId3" Type="http://schemas.openxmlformats.org/officeDocument/2006/relationships/image" Target="../media/image3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2.xml"/><Relationship Id="rId3" Type="http://schemas.openxmlformats.org/officeDocument/2006/relationships/image" Target="../media/image5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8.xml"/><Relationship Id="rId3"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50"/>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50"/>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154" name="Google Shape;154;p50"/>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155" name="Google Shape;155;p50"/>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2" name="Shape 232"/>
        <p:cNvGrpSpPr/>
        <p:nvPr/>
      </p:nvGrpSpPr>
      <p:grpSpPr>
        <a:xfrm>
          <a:off x="0" y="0"/>
          <a:ext cx="0" cy="0"/>
          <a:chOff x="0" y="0"/>
          <a:chExt cx="0" cy="0"/>
        </a:xfrm>
      </p:grpSpPr>
      <p:sp>
        <p:nvSpPr>
          <p:cNvPr id="233" name="Google Shape;233;p5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Integridad referencial </a:t>
            </a:r>
            <a:r>
              <a:rPr b="1" lang="es-419" sz="4000">
                <a:solidFill>
                  <a:schemeClr val="dk1"/>
                </a:solidFill>
                <a:highlight>
                  <a:schemeClr val="accent6"/>
                </a:highlight>
                <a:latin typeface="DM Sans"/>
                <a:ea typeface="DM Sans"/>
                <a:cs typeface="DM Sans"/>
                <a:sym typeface="DM Sans"/>
              </a:rPr>
              <a:t>débil</a:t>
            </a:r>
            <a:endParaRPr b="1" sz="4000">
              <a:solidFill>
                <a:schemeClr val="dk1"/>
              </a:solidFill>
              <a:highlight>
                <a:schemeClr val="accent6"/>
              </a:highlight>
              <a:latin typeface="DM Sans"/>
              <a:ea typeface="DM Sans"/>
              <a:cs typeface="DM Sans"/>
              <a:sym typeface="DM Sans"/>
            </a:endParaRPr>
          </a:p>
        </p:txBody>
      </p:sp>
      <p:sp>
        <p:nvSpPr>
          <p:cNvPr id="234" name="Google Shape;234;p59"/>
          <p:cNvSpPr txBox="1"/>
          <p:nvPr/>
        </p:nvSpPr>
        <p:spPr>
          <a:xfrm>
            <a:off x="473350" y="1908175"/>
            <a:ext cx="70935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350">
                <a:latin typeface="DM Sans"/>
                <a:ea typeface="DM Sans"/>
                <a:cs typeface="DM Sans"/>
                <a:sym typeface="DM Sans"/>
              </a:rPr>
              <a:t>Si en una tupla de R, todos los valores de los atributos de K, poseen un valor que no es del tipo nulo, entonces debe existir una tupla en S que tome esos mismos valores en los atributos de J.</a:t>
            </a:r>
            <a:endParaRPr sz="1350">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8" name="Shape 238"/>
        <p:cNvGrpSpPr/>
        <p:nvPr/>
      </p:nvGrpSpPr>
      <p:grpSpPr>
        <a:xfrm>
          <a:off x="0" y="0"/>
          <a:ext cx="0" cy="0"/>
          <a:chOff x="0" y="0"/>
          <a:chExt cx="0" cy="0"/>
        </a:xfrm>
      </p:grpSpPr>
      <p:sp>
        <p:nvSpPr>
          <p:cNvPr id="239" name="Google Shape;239;p6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Integridad referencial </a:t>
            </a:r>
            <a:r>
              <a:rPr b="1" lang="es-419" sz="4000">
                <a:solidFill>
                  <a:schemeClr val="dk1"/>
                </a:solidFill>
                <a:highlight>
                  <a:schemeClr val="accent6"/>
                </a:highlight>
                <a:latin typeface="DM Sans"/>
                <a:ea typeface="DM Sans"/>
                <a:cs typeface="DM Sans"/>
                <a:sym typeface="DM Sans"/>
              </a:rPr>
              <a:t>parcial</a:t>
            </a:r>
            <a:endParaRPr b="1" sz="4000">
              <a:solidFill>
                <a:schemeClr val="dk1"/>
              </a:solidFill>
              <a:highlight>
                <a:schemeClr val="accent6"/>
              </a:highlight>
              <a:latin typeface="DM Sans"/>
              <a:ea typeface="DM Sans"/>
              <a:cs typeface="DM Sans"/>
              <a:sym typeface="DM Sans"/>
            </a:endParaRPr>
          </a:p>
        </p:txBody>
      </p:sp>
      <p:sp>
        <p:nvSpPr>
          <p:cNvPr id="240" name="Google Shape;240;p60"/>
          <p:cNvSpPr txBox="1"/>
          <p:nvPr/>
        </p:nvSpPr>
        <p:spPr>
          <a:xfrm>
            <a:off x="473350" y="1908175"/>
            <a:ext cx="70935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350">
                <a:latin typeface="DM Sans"/>
                <a:ea typeface="DM Sans"/>
                <a:cs typeface="DM Sans"/>
                <a:sym typeface="DM Sans"/>
              </a:rPr>
              <a:t>Si en una tupla de R, algún atributo de K cambia a valor nulo, entonces debe existir una tupla en S que tome en los atributos de J, los mismos valores que los atributos de K con valor nulo.</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4" name="Shape 244"/>
        <p:cNvGrpSpPr/>
        <p:nvPr/>
      </p:nvGrpSpPr>
      <p:grpSpPr>
        <a:xfrm>
          <a:off x="0" y="0"/>
          <a:ext cx="0" cy="0"/>
          <a:chOff x="0" y="0"/>
          <a:chExt cx="0" cy="0"/>
        </a:xfrm>
      </p:grpSpPr>
      <p:sp>
        <p:nvSpPr>
          <p:cNvPr id="245" name="Google Shape;245;p6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Integridad referencial </a:t>
            </a:r>
            <a:r>
              <a:rPr b="1" lang="es-419" sz="4000">
                <a:solidFill>
                  <a:schemeClr val="dk1"/>
                </a:solidFill>
                <a:highlight>
                  <a:schemeClr val="accent6"/>
                </a:highlight>
                <a:latin typeface="DM Sans"/>
                <a:ea typeface="DM Sans"/>
                <a:cs typeface="DM Sans"/>
                <a:sym typeface="DM Sans"/>
              </a:rPr>
              <a:t>completa</a:t>
            </a:r>
            <a:endParaRPr b="1" sz="4000">
              <a:solidFill>
                <a:schemeClr val="dk1"/>
              </a:solidFill>
              <a:highlight>
                <a:schemeClr val="accent6"/>
              </a:highlight>
              <a:latin typeface="DM Sans"/>
              <a:ea typeface="DM Sans"/>
              <a:cs typeface="DM Sans"/>
              <a:sym typeface="DM Sans"/>
            </a:endParaRPr>
          </a:p>
        </p:txBody>
      </p:sp>
      <p:sp>
        <p:nvSpPr>
          <p:cNvPr id="246" name="Google Shape;246;p61"/>
          <p:cNvSpPr txBox="1"/>
          <p:nvPr/>
        </p:nvSpPr>
        <p:spPr>
          <a:xfrm>
            <a:off x="473350" y="1908175"/>
            <a:ext cx="70935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350">
                <a:latin typeface="DM Sans"/>
                <a:ea typeface="DM Sans"/>
                <a:cs typeface="DM Sans"/>
                <a:sym typeface="DM Sans"/>
              </a:rPr>
              <a:t>En una tupla de R, todos los atributos de K deben tener el valor nulo, o bien, todos tienen un valor que no es el nulo por lo cual debe existir una tupla en S que tome en los atributos de J, los mismos valores que toman los de K.</a:t>
            </a:r>
            <a:endParaRPr sz="1350">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62"/>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Restricciones de integridad</a:t>
            </a:r>
            <a:endParaRPr b="1" sz="4000">
              <a:solidFill>
                <a:schemeClr val="dk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63"/>
          <p:cNvSpPr txBox="1"/>
          <p:nvPr/>
        </p:nvSpPr>
        <p:spPr>
          <a:xfrm>
            <a:off x="457725" y="1071050"/>
            <a:ext cx="47301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¿Qué son las restricciones de integridad?</a:t>
            </a:r>
            <a:endParaRPr b="1" sz="4000">
              <a:solidFill>
                <a:schemeClr val="dk1"/>
              </a:solidFill>
              <a:latin typeface="DM Sans"/>
              <a:ea typeface="DM Sans"/>
              <a:cs typeface="DM Sans"/>
              <a:sym typeface="DM Sans"/>
            </a:endParaRPr>
          </a:p>
        </p:txBody>
      </p:sp>
      <p:sp>
        <p:nvSpPr>
          <p:cNvPr id="257" name="Google Shape;257;p63"/>
          <p:cNvSpPr txBox="1"/>
          <p:nvPr/>
        </p:nvSpPr>
        <p:spPr>
          <a:xfrm>
            <a:off x="457725" y="2821225"/>
            <a:ext cx="47301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350">
                <a:latin typeface="DM Sans"/>
                <a:ea typeface="DM Sans"/>
                <a:cs typeface="DM Sans"/>
                <a:sym typeface="DM Sans"/>
              </a:rPr>
              <a:t>Las restricciones de integridad se especifican en el esquema de la base de datos, debiendo ésta cumplir en cualquier extensión del mismo.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s-419" sz="1350">
                <a:latin typeface="DM Sans"/>
                <a:ea typeface="DM Sans"/>
                <a:cs typeface="DM Sans"/>
                <a:sym typeface="DM Sans"/>
              </a:rPr>
              <a:t>Esto hará que el Sistema de Gestión de Base de Datos vele en todo momento por la integridad de la información almacenada.</a:t>
            </a:r>
            <a:endParaRPr sz="1350">
              <a:latin typeface="DM Sans"/>
              <a:ea typeface="DM Sans"/>
              <a:cs typeface="DM Sans"/>
              <a:sym typeface="DM Sans"/>
            </a:endParaRPr>
          </a:p>
        </p:txBody>
      </p:sp>
      <p:pic>
        <p:nvPicPr>
          <p:cNvPr id="258" name="Google Shape;258;p63"/>
          <p:cNvPicPr preferRelativeResize="0"/>
          <p:nvPr/>
        </p:nvPicPr>
        <p:blipFill rotWithShape="1">
          <a:blip r:embed="rId3">
            <a:alphaModFix/>
          </a:blip>
          <a:srcRect b="0" l="0" r="0" t="0"/>
          <a:stretch/>
        </p:blipFill>
        <p:spPr>
          <a:xfrm>
            <a:off x="5805225" y="1629851"/>
            <a:ext cx="1883775" cy="1883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64"/>
          <p:cNvSpPr txBox="1"/>
          <p:nvPr/>
        </p:nvSpPr>
        <p:spPr>
          <a:xfrm>
            <a:off x="457725" y="1071050"/>
            <a:ext cx="47301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¿Qué son las restricciones de integridad?</a:t>
            </a:r>
            <a:endParaRPr b="1" sz="4000">
              <a:solidFill>
                <a:schemeClr val="dk1"/>
              </a:solidFill>
              <a:latin typeface="DM Sans"/>
              <a:ea typeface="DM Sans"/>
              <a:cs typeface="DM Sans"/>
              <a:sym typeface="DM Sans"/>
            </a:endParaRPr>
          </a:p>
        </p:txBody>
      </p:sp>
      <p:sp>
        <p:nvSpPr>
          <p:cNvPr id="264" name="Google Shape;264;p64"/>
          <p:cNvSpPr txBox="1"/>
          <p:nvPr/>
        </p:nvSpPr>
        <p:spPr>
          <a:xfrm>
            <a:off x="457725" y="2821225"/>
            <a:ext cx="5695800" cy="2193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419" sz="1350">
                <a:latin typeface="DM Sans"/>
                <a:ea typeface="DM Sans"/>
                <a:cs typeface="DM Sans"/>
                <a:sym typeface="DM Sans"/>
              </a:rPr>
              <a:t>Las restricciones son reglas que siempre deben cumplirse de modo de apoyar la integridad de la base de datos (es decir, que la base de datos cumpla fielmente con el mundo modelado).</a:t>
            </a:r>
            <a:endParaRPr sz="1350">
              <a:latin typeface="DM Sans"/>
              <a:ea typeface="DM Sans"/>
              <a:cs typeface="DM Sans"/>
              <a:sym typeface="DM Sans"/>
            </a:endParaRPr>
          </a:p>
          <a:p>
            <a:pPr indent="0" lvl="0" marL="0" rtl="0" algn="just">
              <a:lnSpc>
                <a:spcPct val="115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just">
              <a:lnSpc>
                <a:spcPct val="115000"/>
              </a:lnSpc>
              <a:spcBef>
                <a:spcPts val="0"/>
              </a:spcBef>
              <a:spcAft>
                <a:spcPts val="0"/>
              </a:spcAft>
              <a:buClr>
                <a:schemeClr val="dk1"/>
              </a:buClr>
              <a:buSzPts val="1100"/>
              <a:buFont typeface="Arial"/>
              <a:buNone/>
            </a:pPr>
            <a:r>
              <a:rPr lang="es-419" sz="1350">
                <a:latin typeface="DM Sans"/>
                <a:ea typeface="DM Sans"/>
                <a:cs typeface="DM Sans"/>
                <a:sym typeface="DM Sans"/>
              </a:rPr>
              <a:t>Las restricciones no tratan de la verdad o falsedad de los datos</a:t>
            </a:r>
            <a:endParaRPr sz="1350">
              <a:latin typeface="DM Sans"/>
              <a:ea typeface="DM Sans"/>
              <a:cs typeface="DM Sans"/>
              <a:sym typeface="DM Sans"/>
            </a:endParaRPr>
          </a:p>
          <a:p>
            <a:pPr indent="0" lvl="0" marL="0" rtl="0" algn="just">
              <a:lnSpc>
                <a:spcPct val="115000"/>
              </a:lnSpc>
              <a:spcBef>
                <a:spcPts val="0"/>
              </a:spcBef>
              <a:spcAft>
                <a:spcPts val="0"/>
              </a:spcAft>
              <a:buClr>
                <a:schemeClr val="dk1"/>
              </a:buClr>
              <a:buSzPts val="1100"/>
              <a:buFont typeface="Arial"/>
              <a:buNone/>
            </a:pPr>
            <a:r>
              <a:rPr lang="es-419" sz="1350">
                <a:latin typeface="DM Sans"/>
                <a:ea typeface="DM Sans"/>
                <a:cs typeface="DM Sans"/>
                <a:sym typeface="DM Sans"/>
              </a:rPr>
              <a:t>Las restricciones tratan con la consistencia de los datos respecto a un modelo de la realidad</a:t>
            </a:r>
            <a:endParaRPr sz="1350">
              <a:latin typeface="DM Sans"/>
              <a:ea typeface="DM Sans"/>
              <a:cs typeface="DM Sans"/>
              <a:sym typeface="DM Sans"/>
            </a:endParaRPr>
          </a:p>
          <a:p>
            <a:pPr indent="0" lvl="0" marL="0" marR="0" rtl="0" algn="l">
              <a:lnSpc>
                <a:spcPct val="100000"/>
              </a:lnSpc>
              <a:spcBef>
                <a:spcPts val="1000"/>
              </a:spcBef>
              <a:spcAft>
                <a:spcPts val="0"/>
              </a:spcAft>
              <a:buNone/>
            </a:pPr>
            <a:r>
              <a:t/>
            </a:r>
            <a:endParaRPr sz="1350">
              <a:latin typeface="DM Sans"/>
              <a:ea typeface="DM Sans"/>
              <a:cs typeface="DM Sans"/>
              <a:sym typeface="DM Sans"/>
            </a:endParaRPr>
          </a:p>
        </p:txBody>
      </p:sp>
      <p:pic>
        <p:nvPicPr>
          <p:cNvPr id="265" name="Google Shape;265;p64"/>
          <p:cNvPicPr preferRelativeResize="0"/>
          <p:nvPr/>
        </p:nvPicPr>
        <p:blipFill rotWithShape="1">
          <a:blip r:embed="rId3">
            <a:alphaModFix/>
          </a:blip>
          <a:srcRect b="0" l="0" r="0" t="0"/>
          <a:stretch/>
        </p:blipFill>
        <p:spPr>
          <a:xfrm>
            <a:off x="5777875" y="1171601"/>
            <a:ext cx="1883775" cy="1883775"/>
          </a:xfrm>
          <a:prstGeom prst="rect">
            <a:avLst/>
          </a:prstGeom>
          <a:noFill/>
          <a:ln>
            <a:noFill/>
          </a:ln>
        </p:spPr>
      </p:pic>
      <p:sp>
        <p:nvSpPr>
          <p:cNvPr id="266" name="Google Shape;266;p64"/>
          <p:cNvSpPr txBox="1"/>
          <p:nvPr/>
        </p:nvSpPr>
        <p:spPr>
          <a:xfrm>
            <a:off x="164750" y="3758325"/>
            <a:ext cx="37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t>⚠️</a:t>
            </a:r>
            <a:endParaRPr/>
          </a:p>
        </p:txBody>
      </p:sp>
      <p:sp>
        <p:nvSpPr>
          <p:cNvPr id="267" name="Google Shape;267;p64"/>
          <p:cNvSpPr txBox="1"/>
          <p:nvPr/>
        </p:nvSpPr>
        <p:spPr>
          <a:xfrm>
            <a:off x="164750" y="3986925"/>
            <a:ext cx="37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65"/>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Tipos de restricciones</a:t>
            </a:r>
            <a:endParaRPr b="1" sz="4000">
              <a:solidFill>
                <a:schemeClr val="dk1"/>
              </a:solidFill>
              <a:latin typeface="DM Sans"/>
              <a:ea typeface="DM Sans"/>
              <a:cs typeface="DM Sans"/>
              <a:sym typeface="DM Sans"/>
            </a:endParaRPr>
          </a:p>
        </p:txBody>
      </p:sp>
      <p:sp>
        <p:nvSpPr>
          <p:cNvPr id="273" name="Google Shape;273;p65"/>
          <p:cNvSpPr txBox="1"/>
          <p:nvPr/>
        </p:nvSpPr>
        <p:spPr>
          <a:xfrm>
            <a:off x="457725" y="2821225"/>
            <a:ext cx="47301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350">
                <a:latin typeface="DM Sans"/>
                <a:ea typeface="DM Sans"/>
                <a:cs typeface="DM Sans"/>
                <a:sym typeface="DM Sans"/>
              </a:rPr>
              <a:t>El modelo relacional contempla cuatro tipos de restricciones:</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419" sz="1350">
                <a:latin typeface="DM Sans"/>
                <a:ea typeface="DM Sans"/>
                <a:cs typeface="DM Sans"/>
                <a:sym typeface="DM Sans"/>
              </a:rPr>
              <a:t>Restricción de unicidad</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419" sz="1350">
                <a:latin typeface="DM Sans"/>
                <a:ea typeface="DM Sans"/>
                <a:cs typeface="DM Sans"/>
                <a:sym typeface="DM Sans"/>
              </a:rPr>
              <a:t>Restricción de valor no nulo</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419" sz="1350">
                <a:latin typeface="DM Sans"/>
                <a:ea typeface="DM Sans"/>
                <a:cs typeface="DM Sans"/>
                <a:sym typeface="DM Sans"/>
              </a:rPr>
              <a:t>Restricción de clave primaria</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419" sz="1350">
                <a:latin typeface="DM Sans"/>
                <a:ea typeface="DM Sans"/>
                <a:cs typeface="DM Sans"/>
                <a:sym typeface="DM Sans"/>
              </a:rPr>
              <a:t>Restricción de integridad referencial</a:t>
            </a:r>
            <a:endParaRPr sz="1350">
              <a:latin typeface="DM Sans"/>
              <a:ea typeface="DM Sans"/>
              <a:cs typeface="DM Sans"/>
              <a:sym typeface="DM Sans"/>
            </a:endParaRPr>
          </a:p>
        </p:txBody>
      </p:sp>
      <p:pic>
        <p:nvPicPr>
          <p:cNvPr id="274" name="Google Shape;274;p65"/>
          <p:cNvPicPr preferRelativeResize="0"/>
          <p:nvPr/>
        </p:nvPicPr>
        <p:blipFill rotWithShape="1">
          <a:blip r:embed="rId3">
            <a:alphaModFix/>
          </a:blip>
          <a:srcRect b="0" l="0" r="0" t="0"/>
          <a:stretch/>
        </p:blipFill>
        <p:spPr>
          <a:xfrm>
            <a:off x="5982250" y="1732801"/>
            <a:ext cx="1677875" cy="1677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66"/>
          <p:cNvSpPr txBox="1"/>
          <p:nvPr/>
        </p:nvSpPr>
        <p:spPr>
          <a:xfrm>
            <a:off x="2071950" y="4355475"/>
            <a:ext cx="5000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a:solidFill>
                  <a:srgbClr val="B7B7B7"/>
                </a:solidFill>
                <a:latin typeface="DM Sans"/>
                <a:ea typeface="DM Sans"/>
                <a:cs typeface="DM Sans"/>
                <a:sym typeface="DM Sans"/>
              </a:rPr>
              <a:t>“no debe haber en R dos tuplas que tengan el mismo valor en todos los atributos del conjunto K”</a:t>
            </a:r>
            <a:endParaRPr b="1">
              <a:solidFill>
                <a:srgbClr val="B7B7B7"/>
              </a:solidFill>
              <a:latin typeface="DM Sans"/>
              <a:ea typeface="DM Sans"/>
              <a:cs typeface="DM Sans"/>
              <a:sym typeface="DM Sans"/>
            </a:endParaRPr>
          </a:p>
        </p:txBody>
      </p:sp>
      <p:sp>
        <p:nvSpPr>
          <p:cNvPr id="280" name="Google Shape;280;p6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Restricción de </a:t>
            </a:r>
            <a:r>
              <a:rPr b="1" lang="es-419" sz="4000">
                <a:solidFill>
                  <a:schemeClr val="dk1"/>
                </a:solidFill>
                <a:highlight>
                  <a:schemeClr val="accent6"/>
                </a:highlight>
                <a:latin typeface="DM Sans"/>
                <a:ea typeface="DM Sans"/>
                <a:cs typeface="DM Sans"/>
                <a:sym typeface="DM Sans"/>
              </a:rPr>
              <a:t>unicidad</a:t>
            </a:r>
            <a:endParaRPr b="1" sz="4000">
              <a:solidFill>
                <a:schemeClr val="dk1"/>
              </a:solidFill>
              <a:highlight>
                <a:schemeClr val="accent6"/>
              </a:highlight>
              <a:latin typeface="DM Sans"/>
              <a:ea typeface="DM Sans"/>
              <a:cs typeface="DM Sans"/>
              <a:sym typeface="DM Sans"/>
            </a:endParaRPr>
          </a:p>
        </p:txBody>
      </p:sp>
      <p:sp>
        <p:nvSpPr>
          <p:cNvPr id="281" name="Google Shape;281;p66"/>
          <p:cNvSpPr txBox="1"/>
          <p:nvPr/>
        </p:nvSpPr>
        <p:spPr>
          <a:xfrm>
            <a:off x="473350" y="1908175"/>
            <a:ext cx="38346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Pensando en una base de datos de Empleados, incluir en esta el atributo DNI (documento), permitirá identificar unívocamente a un empleado. Así se cumple la Restricción de Unicidad.</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Es muy común encontrar que un DNI o Documento no es una clave unívoca.</a:t>
            </a:r>
            <a:endParaRPr sz="1350">
              <a:latin typeface="DM Sans"/>
              <a:ea typeface="DM Sans"/>
              <a:cs typeface="DM Sans"/>
              <a:sym typeface="DM Sans"/>
            </a:endParaRPr>
          </a:p>
        </p:txBody>
      </p:sp>
      <p:sp>
        <p:nvSpPr>
          <p:cNvPr id="282" name="Google Shape;282;p66"/>
          <p:cNvSpPr txBox="1"/>
          <p:nvPr/>
        </p:nvSpPr>
        <p:spPr>
          <a:xfrm>
            <a:off x="4527575" y="1908175"/>
            <a:ext cx="38346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latin typeface="DM Sans"/>
                <a:ea typeface="DM Sans"/>
                <a:cs typeface="DM Sans"/>
                <a:sym typeface="DM Sans"/>
              </a:rPr>
              <a:t>Esto siempre se debe tener en cuenta y configurar como valor único, dado que existen posibilidades de que se repitan los Documentos de identidad. Una posibilidad fija siempre es el error humano en el tipeo de la información. Otra posibilidad es la coincidencia de documentos con el paso del tiempo.</a:t>
            </a:r>
            <a:endParaRPr sz="1350">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grpSp>
        <p:nvGrpSpPr>
          <p:cNvPr id="287" name="Google Shape;287;p67"/>
          <p:cNvGrpSpPr/>
          <p:nvPr/>
        </p:nvGrpSpPr>
        <p:grpSpPr>
          <a:xfrm>
            <a:off x="457338" y="468286"/>
            <a:ext cx="431100" cy="431100"/>
            <a:chOff x="4616400" y="1950761"/>
            <a:chExt cx="431100" cy="431100"/>
          </a:xfrm>
        </p:grpSpPr>
        <p:sp>
          <p:nvSpPr>
            <p:cNvPr id="288" name="Google Shape;288;p67"/>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9" name="Google Shape;289;p67"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290" name="Google Shape;290;p67"/>
          <p:cNvSpPr txBox="1"/>
          <p:nvPr/>
        </p:nvSpPr>
        <p:spPr>
          <a:xfrm>
            <a:off x="457350" y="1100625"/>
            <a:ext cx="8253600" cy="364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2500">
                <a:solidFill>
                  <a:schemeClr val="lt1"/>
                </a:solidFill>
                <a:latin typeface="DM Sans"/>
                <a:ea typeface="DM Sans"/>
                <a:cs typeface="DM Sans"/>
                <a:sym typeface="DM Sans"/>
              </a:rPr>
              <a:t>En la Argentina, cada ciudadano extranjero que desea residir en el país, debe sacar el documento de identidad argentino en donde figuraba su nacionalidad real. Este documento de identidad otorga un número único a cada ciudadano. Pero, por ejemplo, aquellos ciudadanos que llegaron a la Argentina en época de posguerra (2ª Guerra Mundial), recibían su documento nacional comenzando con el número 50 millones. </a:t>
            </a:r>
            <a:endParaRPr sz="2500">
              <a:solidFill>
                <a:schemeClr val="lt1"/>
              </a:solidFill>
              <a:latin typeface="DM Sans"/>
              <a:ea typeface="DM Sans"/>
              <a:cs typeface="DM Sans"/>
              <a:sym typeface="DM Sans"/>
            </a:endParaRPr>
          </a:p>
          <a:p>
            <a:pPr indent="0" lvl="0" marL="0" marR="0" rtl="0" algn="l">
              <a:lnSpc>
                <a:spcPct val="100000"/>
              </a:lnSpc>
              <a:spcBef>
                <a:spcPts val="0"/>
              </a:spcBef>
              <a:spcAft>
                <a:spcPts val="0"/>
              </a:spcAft>
              <a:buNone/>
            </a:pPr>
            <a:r>
              <a:t/>
            </a:r>
            <a:endParaRPr sz="2500">
              <a:solidFill>
                <a:schemeClr val="lt1"/>
              </a:solidFill>
              <a:latin typeface="DM Sans"/>
              <a:ea typeface="DM Sans"/>
              <a:cs typeface="DM Sans"/>
              <a:sym typeface="DM Sans"/>
            </a:endParaRPr>
          </a:p>
        </p:txBody>
      </p:sp>
      <p:sp>
        <p:nvSpPr>
          <p:cNvPr id="291" name="Google Shape;291;p67"/>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lt1"/>
                </a:solidFill>
                <a:latin typeface="DM Sans"/>
                <a:ea typeface="DM Sans"/>
                <a:cs typeface="DM Sans"/>
                <a:sym typeface="DM Sans"/>
              </a:rPr>
              <a:t>PARA RECORDAR</a:t>
            </a:r>
            <a:endParaRPr>
              <a:solidFill>
                <a:schemeClr val="lt1"/>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grpSp>
        <p:nvGrpSpPr>
          <p:cNvPr id="296" name="Google Shape;296;p68"/>
          <p:cNvGrpSpPr/>
          <p:nvPr/>
        </p:nvGrpSpPr>
        <p:grpSpPr>
          <a:xfrm>
            <a:off x="457338" y="468286"/>
            <a:ext cx="431100" cy="431100"/>
            <a:chOff x="4616400" y="1950761"/>
            <a:chExt cx="431100" cy="431100"/>
          </a:xfrm>
        </p:grpSpPr>
        <p:sp>
          <p:nvSpPr>
            <p:cNvPr id="297" name="Google Shape;297;p68"/>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8" name="Google Shape;298;p68"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299" name="Google Shape;299;p68"/>
          <p:cNvSpPr txBox="1"/>
          <p:nvPr/>
        </p:nvSpPr>
        <p:spPr>
          <a:xfrm>
            <a:off x="457350" y="1100625"/>
            <a:ext cx="8253600" cy="210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2500">
                <a:solidFill>
                  <a:schemeClr val="lt1"/>
                </a:solidFill>
                <a:latin typeface="DM Sans"/>
                <a:ea typeface="DM Sans"/>
                <a:cs typeface="DM Sans"/>
                <a:sym typeface="DM Sans"/>
              </a:rPr>
              <a:t>Hoy, se está por alcanzar dicho número (si es que ya no lo hizo), otorgando documentos de identidad a los nacidos en este territorio y aún muchos ciudadanos extranjeros que llegaron hace más de 50 años al país, aún viven. </a:t>
            </a:r>
            <a:endParaRPr sz="2500">
              <a:solidFill>
                <a:schemeClr val="lt1"/>
              </a:solidFill>
              <a:latin typeface="DM Sans"/>
              <a:ea typeface="DM Sans"/>
              <a:cs typeface="DM Sans"/>
              <a:sym typeface="DM Sans"/>
            </a:endParaRPr>
          </a:p>
        </p:txBody>
      </p:sp>
      <p:sp>
        <p:nvSpPr>
          <p:cNvPr id="300" name="Google Shape;300;p68"/>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lt1"/>
                </a:solidFill>
                <a:latin typeface="DM Sans"/>
                <a:ea typeface="DM Sans"/>
                <a:cs typeface="DM Sans"/>
                <a:sym typeface="DM Sans"/>
              </a:rPr>
              <a:t>PARA RECORDAR</a:t>
            </a:r>
            <a:endParaRPr>
              <a:solidFill>
                <a:schemeClr val="lt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51"/>
          <p:cNvSpPr txBox="1"/>
          <p:nvPr/>
        </p:nvSpPr>
        <p:spPr>
          <a:xfrm>
            <a:off x="1461300" y="2219113"/>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Actualización y eliminación de datos</a:t>
            </a:r>
            <a:endParaRPr b="1" sz="4000">
              <a:solidFill>
                <a:srgbClr val="EAFF6A"/>
              </a:solidFill>
              <a:latin typeface="DM Sans"/>
              <a:ea typeface="DM Sans"/>
              <a:cs typeface="DM Sans"/>
              <a:sym typeface="DM Sans"/>
            </a:endParaRPr>
          </a:p>
        </p:txBody>
      </p:sp>
      <p:sp>
        <p:nvSpPr>
          <p:cNvPr id="161" name="Google Shape;161;p51"/>
          <p:cNvSpPr txBox="1"/>
          <p:nvPr/>
        </p:nvSpPr>
        <p:spPr>
          <a:xfrm>
            <a:off x="1461300" y="1631388"/>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1800">
                <a:solidFill>
                  <a:schemeClr val="lt1"/>
                </a:solidFill>
                <a:latin typeface="DM Sans"/>
                <a:ea typeface="DM Sans"/>
                <a:cs typeface="DM Sans"/>
                <a:sym typeface="DM Sans"/>
              </a:rPr>
              <a:t>Clase 14.</a:t>
            </a:r>
            <a:r>
              <a:rPr lang="es-419" sz="1800">
                <a:solidFill>
                  <a:schemeClr val="lt1"/>
                </a:solidFill>
                <a:latin typeface="DM Sans"/>
                <a:ea typeface="DM Sans"/>
                <a:cs typeface="DM Sans"/>
                <a:sym typeface="DM Sans"/>
              </a:rPr>
              <a:t> SQL</a:t>
            </a:r>
            <a:endParaRPr sz="1600">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grpSp>
        <p:nvGrpSpPr>
          <p:cNvPr id="305" name="Google Shape;305;p69"/>
          <p:cNvGrpSpPr/>
          <p:nvPr/>
        </p:nvGrpSpPr>
        <p:grpSpPr>
          <a:xfrm>
            <a:off x="457338" y="468286"/>
            <a:ext cx="431100" cy="431100"/>
            <a:chOff x="4616400" y="1950761"/>
            <a:chExt cx="431100" cy="431100"/>
          </a:xfrm>
        </p:grpSpPr>
        <p:sp>
          <p:nvSpPr>
            <p:cNvPr id="306" name="Google Shape;306;p69"/>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7" name="Google Shape;307;p69"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308" name="Google Shape;308;p69"/>
          <p:cNvSpPr txBox="1"/>
          <p:nvPr/>
        </p:nvSpPr>
        <p:spPr>
          <a:xfrm>
            <a:off x="457350" y="1100625"/>
            <a:ext cx="8253600" cy="326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2500">
                <a:solidFill>
                  <a:schemeClr val="lt1"/>
                </a:solidFill>
                <a:latin typeface="DM Sans"/>
                <a:ea typeface="DM Sans"/>
                <a:cs typeface="DM Sans"/>
                <a:sym typeface="DM Sans"/>
              </a:rPr>
              <a:t>Cualquier sistema informático como ser el registro nacional de las personas (RENAPER) o el de alguna empresa privada u organismo estatal, si no contempla la unicidad en los números de documento, podrá terminar registrando a dos personas bajo una misma identidad, causando así un error futuro en trámites personales (aportes sociales y jubilatorios, cuentas bancarias, etcétera).</a:t>
            </a:r>
            <a:endParaRPr sz="2500">
              <a:solidFill>
                <a:schemeClr val="lt1"/>
              </a:solidFill>
              <a:latin typeface="DM Sans"/>
              <a:ea typeface="DM Sans"/>
              <a:cs typeface="DM Sans"/>
              <a:sym typeface="DM Sans"/>
            </a:endParaRPr>
          </a:p>
        </p:txBody>
      </p:sp>
      <p:sp>
        <p:nvSpPr>
          <p:cNvPr id="309" name="Google Shape;309;p69"/>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lt1"/>
                </a:solidFill>
                <a:latin typeface="DM Sans"/>
                <a:ea typeface="DM Sans"/>
                <a:cs typeface="DM Sans"/>
                <a:sym typeface="DM Sans"/>
              </a:rPr>
              <a:t>PARA RECORDAR</a:t>
            </a:r>
            <a:endParaRPr>
              <a:solidFill>
                <a:schemeClr val="lt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7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Restricción de </a:t>
            </a:r>
            <a:r>
              <a:rPr b="1" lang="es-419" sz="4000">
                <a:solidFill>
                  <a:schemeClr val="dk1"/>
                </a:solidFill>
                <a:highlight>
                  <a:schemeClr val="accent6"/>
                </a:highlight>
                <a:latin typeface="DM Sans"/>
                <a:ea typeface="DM Sans"/>
                <a:cs typeface="DM Sans"/>
                <a:sym typeface="DM Sans"/>
              </a:rPr>
              <a:t>valor no nulo</a:t>
            </a:r>
            <a:endParaRPr b="1" sz="4000">
              <a:solidFill>
                <a:schemeClr val="dk1"/>
              </a:solidFill>
              <a:highlight>
                <a:schemeClr val="accent6"/>
              </a:highlight>
              <a:latin typeface="DM Sans"/>
              <a:ea typeface="DM Sans"/>
              <a:cs typeface="DM Sans"/>
              <a:sym typeface="DM Sans"/>
            </a:endParaRPr>
          </a:p>
        </p:txBody>
      </p:sp>
      <p:sp>
        <p:nvSpPr>
          <p:cNvPr id="315" name="Google Shape;315;p70"/>
          <p:cNvSpPr txBox="1"/>
          <p:nvPr/>
        </p:nvSpPr>
        <p:spPr>
          <a:xfrm>
            <a:off x="473350" y="1908175"/>
            <a:ext cx="75111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350">
                <a:solidFill>
                  <a:schemeClr val="dk1"/>
                </a:solidFill>
                <a:latin typeface="DM Sans"/>
                <a:ea typeface="DM Sans"/>
                <a:cs typeface="DM Sans"/>
                <a:sym typeface="DM Sans"/>
              </a:rPr>
              <a:t>Pensando nuevamente en una base de datos de Empleados, esta debe incluir mínimamente datos personales de un empleado donde se asiente:</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419" sz="1350">
                <a:solidFill>
                  <a:schemeClr val="dk1"/>
                </a:solidFill>
                <a:latin typeface="DM Sans"/>
                <a:ea typeface="DM Sans"/>
                <a:cs typeface="DM Sans"/>
                <a:sym typeface="DM Sans"/>
              </a:rPr>
              <a:t>Nombre y apellido</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419" sz="1350">
                <a:solidFill>
                  <a:schemeClr val="dk1"/>
                </a:solidFill>
                <a:latin typeface="DM Sans"/>
                <a:ea typeface="DM Sans"/>
                <a:cs typeface="DM Sans"/>
                <a:sym typeface="DM Sans"/>
              </a:rPr>
              <a:t>Documento de identidad</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419" sz="1350">
                <a:solidFill>
                  <a:schemeClr val="dk1"/>
                </a:solidFill>
                <a:latin typeface="DM Sans"/>
                <a:ea typeface="DM Sans"/>
                <a:cs typeface="DM Sans"/>
                <a:sym typeface="DM Sans"/>
              </a:rPr>
              <a:t>Número de legajo del empleado</a:t>
            </a:r>
            <a:endParaRPr sz="1350">
              <a:solidFill>
                <a:schemeClr val="dk1"/>
              </a:solidFill>
              <a:latin typeface="DM Sans"/>
              <a:ea typeface="DM Sans"/>
              <a:cs typeface="DM Sans"/>
              <a:sym typeface="DM Sans"/>
            </a:endParaRPr>
          </a:p>
        </p:txBody>
      </p:sp>
      <p:sp>
        <p:nvSpPr>
          <p:cNvPr id="316" name="Google Shape;316;p70"/>
          <p:cNvSpPr txBox="1"/>
          <p:nvPr/>
        </p:nvSpPr>
        <p:spPr>
          <a:xfrm>
            <a:off x="2808150" y="3990150"/>
            <a:ext cx="412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17" name="Google Shape;317;p70"/>
          <p:cNvSpPr txBox="1"/>
          <p:nvPr/>
        </p:nvSpPr>
        <p:spPr>
          <a:xfrm>
            <a:off x="2071950" y="4355475"/>
            <a:ext cx="50001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a:solidFill>
                  <a:srgbClr val="B7B7B7"/>
                </a:solidFill>
                <a:latin typeface="DM Sans"/>
                <a:ea typeface="DM Sans"/>
                <a:cs typeface="DM Sans"/>
                <a:sym typeface="DM Sans"/>
              </a:rPr>
              <a:t>“no debe haber en R una tupla que tenga el valor nulo en algún atributo de K”</a:t>
            </a:r>
            <a:endParaRPr b="1">
              <a:solidFill>
                <a:srgbClr val="B7B7B7"/>
              </a:solidFill>
              <a:latin typeface="DM Sans"/>
              <a:ea typeface="DM Sans"/>
              <a:cs typeface="DM Sans"/>
              <a:sym typeface="DM Sans"/>
            </a:endParaRPr>
          </a:p>
          <a:p>
            <a:pPr indent="0" lvl="0" marL="0" rtl="0" algn="l">
              <a:spcBef>
                <a:spcPts val="0"/>
              </a:spcBef>
              <a:spcAft>
                <a:spcPts val="0"/>
              </a:spcAft>
              <a:buNone/>
            </a:pPr>
            <a:r>
              <a:t/>
            </a:r>
            <a:endParaRPr b="1">
              <a:solidFill>
                <a:srgbClr val="B7B7B7"/>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7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Restricción de </a:t>
            </a:r>
            <a:r>
              <a:rPr b="1" lang="es-419" sz="4000">
                <a:solidFill>
                  <a:schemeClr val="dk1"/>
                </a:solidFill>
                <a:highlight>
                  <a:schemeClr val="accent6"/>
                </a:highlight>
                <a:latin typeface="DM Sans"/>
                <a:ea typeface="DM Sans"/>
                <a:cs typeface="DM Sans"/>
                <a:sym typeface="DM Sans"/>
              </a:rPr>
              <a:t>clave primaria</a:t>
            </a:r>
            <a:endParaRPr b="1" sz="4000">
              <a:solidFill>
                <a:schemeClr val="dk1"/>
              </a:solidFill>
              <a:highlight>
                <a:schemeClr val="accent6"/>
              </a:highlight>
              <a:latin typeface="DM Sans"/>
              <a:ea typeface="DM Sans"/>
              <a:cs typeface="DM Sans"/>
              <a:sym typeface="DM Sans"/>
            </a:endParaRPr>
          </a:p>
        </p:txBody>
      </p:sp>
      <p:sp>
        <p:nvSpPr>
          <p:cNvPr id="323" name="Google Shape;323;p71"/>
          <p:cNvSpPr txBox="1"/>
          <p:nvPr/>
        </p:nvSpPr>
        <p:spPr>
          <a:xfrm>
            <a:off x="473350" y="1908175"/>
            <a:ext cx="75111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350">
                <a:solidFill>
                  <a:schemeClr val="dk1"/>
                </a:solidFill>
                <a:latin typeface="DM Sans"/>
                <a:ea typeface="DM Sans"/>
                <a:cs typeface="DM Sans"/>
                <a:sym typeface="DM Sans"/>
              </a:rPr>
              <a:t>Cuando somos empleados, la organización nos otorga un número de legajo, a través del cual se asienta todo nuestro registro (datos personales, familiares, académicos, haberes mensuales, tarjeta de acceso para presentismo, fecha de ingreso/egreso, cargo ocupado, etcétera).</a:t>
            </a:r>
            <a:endParaRPr sz="1350">
              <a:solidFill>
                <a:schemeClr val="dk1"/>
              </a:solidFill>
              <a:latin typeface="DM Sans"/>
              <a:ea typeface="DM Sans"/>
              <a:cs typeface="DM Sans"/>
              <a:sym typeface="DM Sans"/>
            </a:endParaRPr>
          </a:p>
        </p:txBody>
      </p:sp>
      <p:sp>
        <p:nvSpPr>
          <p:cNvPr id="324" name="Google Shape;324;p71"/>
          <p:cNvSpPr txBox="1"/>
          <p:nvPr/>
        </p:nvSpPr>
        <p:spPr>
          <a:xfrm>
            <a:off x="1298250" y="3506950"/>
            <a:ext cx="65475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a:solidFill>
                  <a:srgbClr val="B7B7B7"/>
                </a:solidFill>
                <a:latin typeface="DM Sans"/>
                <a:ea typeface="DM Sans"/>
                <a:cs typeface="DM Sans"/>
                <a:sym typeface="DM Sans"/>
              </a:rPr>
              <a:t>“dado un conjunto de atributos CP que se ha definido como clave primaria de R, se dice que R satisface la restricción de integridad de clave primaria si se cumplen las siguientes propiedades : </a:t>
            </a:r>
            <a:endParaRPr b="1">
              <a:solidFill>
                <a:srgbClr val="B7B7B7"/>
              </a:solidFill>
              <a:latin typeface="DM Sans"/>
              <a:ea typeface="DM Sans"/>
              <a:cs typeface="DM Sans"/>
              <a:sym typeface="DM Sans"/>
            </a:endParaRPr>
          </a:p>
          <a:p>
            <a:pPr indent="0" lvl="0" marL="0" rtl="0" algn="ctr">
              <a:spcBef>
                <a:spcPts val="0"/>
              </a:spcBef>
              <a:spcAft>
                <a:spcPts val="0"/>
              </a:spcAft>
              <a:buNone/>
            </a:pPr>
            <a:r>
              <a:t/>
            </a:r>
            <a:endParaRPr b="1">
              <a:solidFill>
                <a:srgbClr val="B7B7B7"/>
              </a:solidFill>
              <a:latin typeface="DM Sans"/>
              <a:ea typeface="DM Sans"/>
              <a:cs typeface="DM Sans"/>
              <a:sym typeface="DM Sans"/>
            </a:endParaRPr>
          </a:p>
          <a:p>
            <a:pPr indent="0" lvl="0" marL="0" rtl="0" algn="ctr">
              <a:spcBef>
                <a:spcPts val="0"/>
              </a:spcBef>
              <a:spcAft>
                <a:spcPts val="0"/>
              </a:spcAft>
              <a:buNone/>
            </a:pPr>
            <a:r>
              <a:rPr b="1" lang="es-419">
                <a:solidFill>
                  <a:srgbClr val="B7B7B7"/>
                </a:solidFill>
                <a:latin typeface="DM Sans"/>
                <a:ea typeface="DM Sans"/>
                <a:cs typeface="DM Sans"/>
                <a:sym typeface="DM Sans"/>
              </a:rPr>
              <a:t>• R satisface una restricción de valor no nulo sobre CP, y </a:t>
            </a:r>
            <a:endParaRPr b="1">
              <a:solidFill>
                <a:srgbClr val="B7B7B7"/>
              </a:solidFill>
              <a:latin typeface="DM Sans"/>
              <a:ea typeface="DM Sans"/>
              <a:cs typeface="DM Sans"/>
              <a:sym typeface="DM Sans"/>
            </a:endParaRPr>
          </a:p>
          <a:p>
            <a:pPr indent="0" lvl="0" marL="0" rtl="0" algn="ctr">
              <a:spcBef>
                <a:spcPts val="0"/>
              </a:spcBef>
              <a:spcAft>
                <a:spcPts val="0"/>
              </a:spcAft>
              <a:buNone/>
            </a:pPr>
            <a:r>
              <a:rPr b="1" lang="es-419">
                <a:solidFill>
                  <a:srgbClr val="B7B7B7"/>
                </a:solidFill>
                <a:latin typeface="DM Sans"/>
                <a:ea typeface="DM Sans"/>
                <a:cs typeface="DM Sans"/>
                <a:sym typeface="DM Sans"/>
              </a:rPr>
              <a:t>• R satisface una restricción de unicidad sobre CP ”</a:t>
            </a:r>
            <a:endParaRPr b="1">
              <a:solidFill>
                <a:srgbClr val="B7B7B7"/>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72"/>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Restricción de </a:t>
            </a:r>
            <a:r>
              <a:rPr b="1" lang="es-419" sz="4000">
                <a:solidFill>
                  <a:schemeClr val="dk1"/>
                </a:solidFill>
                <a:highlight>
                  <a:schemeClr val="accent6"/>
                </a:highlight>
                <a:latin typeface="DM Sans"/>
                <a:ea typeface="DM Sans"/>
                <a:cs typeface="DM Sans"/>
                <a:sym typeface="DM Sans"/>
              </a:rPr>
              <a:t>integridad referencial</a:t>
            </a:r>
            <a:endParaRPr b="1" sz="4000">
              <a:solidFill>
                <a:schemeClr val="dk1"/>
              </a:solidFill>
              <a:highlight>
                <a:schemeClr val="accent6"/>
              </a:highlight>
              <a:latin typeface="DM Sans"/>
              <a:ea typeface="DM Sans"/>
              <a:cs typeface="DM Sans"/>
              <a:sym typeface="DM Sans"/>
            </a:endParaRPr>
          </a:p>
        </p:txBody>
      </p:sp>
      <p:sp>
        <p:nvSpPr>
          <p:cNvPr id="330" name="Google Shape;330;p72"/>
          <p:cNvSpPr txBox="1"/>
          <p:nvPr/>
        </p:nvSpPr>
        <p:spPr>
          <a:xfrm>
            <a:off x="473350" y="2136775"/>
            <a:ext cx="75111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350">
                <a:solidFill>
                  <a:schemeClr val="dk1"/>
                </a:solidFill>
                <a:latin typeface="DM Sans"/>
                <a:ea typeface="DM Sans"/>
                <a:cs typeface="DM Sans"/>
                <a:sym typeface="DM Sans"/>
              </a:rPr>
              <a:t>Y como empleados en una organización, estaremos asociados a un Departamento, Sector, o Área específica dentro de ésta.</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None/>
            </a:pPr>
            <a:r>
              <a:rPr lang="es-419" sz="1350">
                <a:solidFill>
                  <a:schemeClr val="dk1"/>
                </a:solidFill>
                <a:latin typeface="DM Sans"/>
                <a:ea typeface="DM Sans"/>
                <a:cs typeface="DM Sans"/>
                <a:sym typeface="DM Sans"/>
              </a:rPr>
              <a:t>Dicha información estará referida al atributo correspondiente de la base de datos Empleados.</a:t>
            </a:r>
            <a:endParaRPr sz="1350">
              <a:solidFill>
                <a:schemeClr val="dk1"/>
              </a:solidFill>
              <a:latin typeface="DM Sans"/>
              <a:ea typeface="DM Sans"/>
              <a:cs typeface="DM Sans"/>
              <a:sym typeface="DM Sans"/>
            </a:endParaRPr>
          </a:p>
        </p:txBody>
      </p:sp>
      <p:sp>
        <p:nvSpPr>
          <p:cNvPr id="331" name="Google Shape;331;p72"/>
          <p:cNvSpPr txBox="1"/>
          <p:nvPr/>
        </p:nvSpPr>
        <p:spPr>
          <a:xfrm>
            <a:off x="1782550" y="4219375"/>
            <a:ext cx="48927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a:solidFill>
                  <a:srgbClr val="B7B7B7"/>
                </a:solidFill>
                <a:latin typeface="DM Sans"/>
                <a:ea typeface="DM Sans"/>
                <a:cs typeface="DM Sans"/>
                <a:sym typeface="DM Sans"/>
              </a:rPr>
              <a:t>“significa que cuando un registro en R haga referencia a un registro en S, el registro correspondiente debe existir.”</a:t>
            </a:r>
            <a:endParaRPr b="1">
              <a:solidFill>
                <a:srgbClr val="B7B7B7"/>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73"/>
          <p:cNvSpPr txBox="1"/>
          <p:nvPr/>
        </p:nvSpPr>
        <p:spPr>
          <a:xfrm>
            <a:off x="14315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rgbClr val="EAFF6A"/>
                </a:solidFill>
                <a:latin typeface="DM Sans"/>
                <a:ea typeface="DM Sans"/>
                <a:cs typeface="DM Sans"/>
                <a:sym typeface="DM Sans"/>
              </a:rPr>
              <a:t>Actividad colaborativa</a:t>
            </a:r>
            <a:endParaRPr b="1" sz="3500">
              <a:solidFill>
                <a:srgbClr val="EAFF6A"/>
              </a:solidFill>
              <a:latin typeface="DM Sans"/>
              <a:ea typeface="DM Sans"/>
              <a:cs typeface="DM Sans"/>
              <a:sym typeface="DM Sans"/>
            </a:endParaRPr>
          </a:p>
        </p:txBody>
      </p:sp>
      <p:sp>
        <p:nvSpPr>
          <p:cNvPr id="337" name="Google Shape;337;p73"/>
          <p:cNvSpPr txBox="1"/>
          <p:nvPr/>
        </p:nvSpPr>
        <p:spPr>
          <a:xfrm>
            <a:off x="473350" y="2235700"/>
            <a:ext cx="7169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2500">
                <a:solidFill>
                  <a:schemeClr val="lt1"/>
                </a:solidFill>
                <a:latin typeface="DM Sans"/>
                <a:ea typeface="DM Sans"/>
                <a:cs typeface="DM Sans"/>
                <a:sym typeface="DM Sans"/>
              </a:rPr>
              <a:t>Integridad referencial</a:t>
            </a:r>
            <a:endParaRPr sz="2500">
              <a:solidFill>
                <a:srgbClr val="DEFC52"/>
              </a:solidFill>
              <a:latin typeface="Helvetica Neue Light"/>
              <a:ea typeface="Helvetica Neue Light"/>
              <a:cs typeface="Helvetica Neue Light"/>
              <a:sym typeface="Helvetica Neue Light"/>
            </a:endParaRPr>
          </a:p>
        </p:txBody>
      </p:sp>
      <p:sp>
        <p:nvSpPr>
          <p:cNvPr id="338" name="Google Shape;338;p73"/>
          <p:cNvSpPr txBox="1"/>
          <p:nvPr/>
        </p:nvSpPr>
        <p:spPr>
          <a:xfrm>
            <a:off x="473350" y="398055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000">
                <a:solidFill>
                  <a:srgbClr val="83AEFB"/>
                </a:solidFill>
                <a:latin typeface="DM Sans"/>
                <a:ea typeface="DM Sans"/>
                <a:cs typeface="DM Sans"/>
                <a:sym typeface="DM Sans"/>
              </a:rPr>
              <a:t>Duración: </a:t>
            </a:r>
            <a:r>
              <a:rPr b="1" lang="es-419" sz="2000">
                <a:solidFill>
                  <a:srgbClr val="83AEFB"/>
                </a:solidFill>
                <a:latin typeface="DM Sans"/>
                <a:ea typeface="DM Sans"/>
                <a:cs typeface="DM Sans"/>
                <a:sym typeface="DM Sans"/>
              </a:rPr>
              <a:t>20 minutos</a:t>
            </a:r>
            <a:endParaRPr b="1" sz="2000">
              <a:solidFill>
                <a:srgbClr val="83AEFB"/>
              </a:solidFill>
              <a:latin typeface="DM Sans"/>
              <a:ea typeface="DM Sans"/>
              <a:cs typeface="DM Sans"/>
              <a:sym typeface="DM Sans"/>
            </a:endParaRPr>
          </a:p>
        </p:txBody>
      </p:sp>
      <p:grpSp>
        <p:nvGrpSpPr>
          <p:cNvPr id="339" name="Google Shape;339;p73"/>
          <p:cNvGrpSpPr/>
          <p:nvPr/>
        </p:nvGrpSpPr>
        <p:grpSpPr>
          <a:xfrm>
            <a:off x="473351" y="619523"/>
            <a:ext cx="738900" cy="738900"/>
            <a:chOff x="473351" y="619523"/>
            <a:chExt cx="738900" cy="738900"/>
          </a:xfrm>
        </p:grpSpPr>
        <p:sp>
          <p:nvSpPr>
            <p:cNvPr id="340" name="Google Shape;340;p7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1" name="Google Shape;341;p73"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74"/>
          <p:cNvSpPr txBox="1"/>
          <p:nvPr/>
        </p:nvSpPr>
        <p:spPr>
          <a:xfrm>
            <a:off x="4519500" y="1820650"/>
            <a:ext cx="3834600" cy="2490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Apertura al aprendizaje</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Siempre, pero siempre puedes seguir aprendiendo. Compartir el conocimiento es válido, la construcción colaborativa es la propuesta.</a:t>
            </a:r>
            <a:endParaRPr sz="1350">
              <a:solidFill>
                <a:schemeClr val="dk1"/>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Todas las voces</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Escuchar a todos, todos podemos reflexionar. Dejar el espacio para que todos podamos participar.</a:t>
            </a:r>
            <a:endParaRPr sz="1350" u="sng">
              <a:solidFill>
                <a:schemeClr val="dk1"/>
              </a:solidFill>
              <a:latin typeface="DM Sans"/>
              <a:ea typeface="DM Sans"/>
              <a:cs typeface="DM Sans"/>
              <a:sym typeface="DM Sans"/>
            </a:endParaRPr>
          </a:p>
        </p:txBody>
      </p:sp>
      <p:sp>
        <p:nvSpPr>
          <p:cNvPr id="347" name="Google Shape;347;p74"/>
          <p:cNvSpPr txBox="1"/>
          <p:nvPr/>
        </p:nvSpPr>
        <p:spPr>
          <a:xfrm>
            <a:off x="442200" y="1820650"/>
            <a:ext cx="3834600" cy="1866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Presencia</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Participar y “estar” en la clase, que tu alrededor no te distraiga</a:t>
            </a:r>
            <a:endParaRPr sz="1350">
              <a:solidFill>
                <a:schemeClr val="dk1"/>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Escucha activa</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Escuchar más allá de lo que la persona está expresando directamente</a:t>
            </a:r>
            <a:endParaRPr sz="1350" u="sng">
              <a:solidFill>
                <a:schemeClr val="dk1"/>
              </a:solidFill>
              <a:latin typeface="DM Sans"/>
              <a:ea typeface="DM Sans"/>
              <a:cs typeface="DM Sans"/>
              <a:sym typeface="DM Sans"/>
            </a:endParaRPr>
          </a:p>
        </p:txBody>
      </p:sp>
      <p:sp>
        <p:nvSpPr>
          <p:cNvPr id="348" name="Google Shape;348;p74"/>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Acuerdos</a:t>
            </a:r>
            <a:endParaRPr b="1" sz="4000">
              <a:solidFill>
                <a:schemeClr val="dk1"/>
              </a:solidFill>
              <a:latin typeface="DM Sans"/>
              <a:ea typeface="DM Sans"/>
              <a:cs typeface="DM Sans"/>
              <a:sym typeface="DM Sans"/>
            </a:endParaRPr>
          </a:p>
        </p:txBody>
      </p:sp>
      <p:sp>
        <p:nvSpPr>
          <p:cNvPr id="349" name="Google Shape;349;p74"/>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ACTIVIDAD COLABORATIVA</a:t>
            </a:r>
            <a:endParaRPr>
              <a:latin typeface="DM Sans"/>
              <a:ea typeface="DM Sans"/>
              <a:cs typeface="DM Sans"/>
              <a:sym typeface="DM Sans"/>
            </a:endParaRPr>
          </a:p>
        </p:txBody>
      </p:sp>
      <p:grpSp>
        <p:nvGrpSpPr>
          <p:cNvPr id="350" name="Google Shape;350;p74"/>
          <p:cNvGrpSpPr/>
          <p:nvPr/>
        </p:nvGrpSpPr>
        <p:grpSpPr>
          <a:xfrm>
            <a:off x="457350" y="468286"/>
            <a:ext cx="431074" cy="431074"/>
            <a:chOff x="473351" y="619523"/>
            <a:chExt cx="738900" cy="738900"/>
          </a:xfrm>
        </p:grpSpPr>
        <p:sp>
          <p:nvSpPr>
            <p:cNvPr id="351" name="Google Shape;351;p7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2" name="Google Shape;352;p74"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grpSp>
        <p:nvGrpSpPr>
          <p:cNvPr id="357" name="Google Shape;357;p75"/>
          <p:cNvGrpSpPr/>
          <p:nvPr/>
        </p:nvGrpSpPr>
        <p:grpSpPr>
          <a:xfrm>
            <a:off x="457350" y="468286"/>
            <a:ext cx="431074" cy="431074"/>
            <a:chOff x="473351" y="619523"/>
            <a:chExt cx="738900" cy="738900"/>
          </a:xfrm>
        </p:grpSpPr>
        <p:sp>
          <p:nvSpPr>
            <p:cNvPr id="358" name="Google Shape;358;p7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9" name="Google Shape;359;p75"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360" name="Google Shape;360;p75"/>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419" sz="4000">
                <a:solidFill>
                  <a:schemeClr val="dk1"/>
                </a:solidFill>
                <a:latin typeface="DM Sans"/>
                <a:ea typeface="DM Sans"/>
                <a:cs typeface="DM Sans"/>
                <a:sym typeface="DM Sans"/>
              </a:rPr>
              <a:t>Restricciones de integridad</a:t>
            </a:r>
            <a:endParaRPr b="1" sz="4000">
              <a:solidFill>
                <a:schemeClr val="dk1"/>
              </a:solidFill>
              <a:latin typeface="DM Sans"/>
              <a:ea typeface="DM Sans"/>
              <a:cs typeface="DM Sans"/>
              <a:sym typeface="DM Sans"/>
            </a:endParaRPr>
          </a:p>
        </p:txBody>
      </p:sp>
      <p:sp>
        <p:nvSpPr>
          <p:cNvPr id="361" name="Google Shape;361;p75"/>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ACTIVIDAD COLABORATIVA</a:t>
            </a:r>
            <a:endParaRPr>
              <a:latin typeface="DM Sans"/>
              <a:ea typeface="DM Sans"/>
              <a:cs typeface="DM Sans"/>
              <a:sym typeface="DM Sans"/>
            </a:endParaRPr>
          </a:p>
        </p:txBody>
      </p:sp>
      <p:sp>
        <p:nvSpPr>
          <p:cNvPr id="362" name="Google Shape;362;p75"/>
          <p:cNvSpPr txBox="1"/>
          <p:nvPr/>
        </p:nvSpPr>
        <p:spPr>
          <a:xfrm>
            <a:off x="473350" y="1908175"/>
            <a:ext cx="75177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s-419" sz="1350">
                <a:latin typeface="DM Sans"/>
                <a:ea typeface="DM Sans"/>
                <a:cs typeface="DM Sans"/>
                <a:sym typeface="DM Sans"/>
              </a:rPr>
              <a:t>Consigna:</a:t>
            </a:r>
            <a:r>
              <a:rPr lang="es-419" sz="1350">
                <a:latin typeface="DM Sans"/>
                <a:ea typeface="DM Sans"/>
                <a:cs typeface="DM Sans"/>
                <a:sym typeface="DM Sans"/>
              </a:rPr>
              <a:t> En grupos de 8-10 integrantes, se identificarán distintos ejemplos de Integridad Referencial, según los tipos descritos.</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s-419" sz="1350">
                <a:latin typeface="DM Sans"/>
                <a:ea typeface="DM Sans"/>
                <a:cs typeface="DM Sans"/>
                <a:sym typeface="DM Sans"/>
              </a:rPr>
              <a:t>Pasados 15 minutos un integrante de cada equipo presentará su ejemplo al resto de los compañeros.</a:t>
            </a:r>
            <a:endParaRPr sz="1350">
              <a:latin typeface="DM Sans"/>
              <a:ea typeface="DM Sans"/>
              <a:cs typeface="DM Sans"/>
              <a:sym typeface="DM Sans"/>
            </a:endParaRPr>
          </a:p>
        </p:txBody>
      </p:sp>
      <p:sp>
        <p:nvSpPr>
          <p:cNvPr id="363" name="Google Shape;363;p75"/>
          <p:cNvSpPr txBox="1"/>
          <p:nvPr/>
        </p:nvSpPr>
        <p:spPr>
          <a:xfrm>
            <a:off x="457350" y="464875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419" sz="1100">
                <a:solidFill>
                  <a:srgbClr val="999999"/>
                </a:solidFill>
                <a:latin typeface="DM Sans"/>
                <a:ea typeface="DM Sans"/>
                <a:cs typeface="DM Sans"/>
                <a:sym typeface="DM Sans"/>
              </a:rPr>
              <a:t>NOTA:</a:t>
            </a:r>
            <a:r>
              <a:rPr lang="es-419" sz="1100">
                <a:solidFill>
                  <a:srgbClr val="999999"/>
                </a:solidFill>
                <a:latin typeface="DM Sans"/>
                <a:ea typeface="DM Sans"/>
                <a:cs typeface="DM Sans"/>
                <a:sym typeface="DM Sans"/>
              </a:rPr>
              <a:t> usaremos los breakouts rooms. El tutor/a tendrá el rol de facilitador/a.</a:t>
            </a:r>
            <a:endParaRPr i="1" sz="1000" u="sng">
              <a:solidFill>
                <a:srgbClr val="83AEFB"/>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grpSp>
        <p:nvGrpSpPr>
          <p:cNvPr id="368" name="Google Shape;368;p76"/>
          <p:cNvGrpSpPr/>
          <p:nvPr/>
        </p:nvGrpSpPr>
        <p:grpSpPr>
          <a:xfrm>
            <a:off x="457350" y="468286"/>
            <a:ext cx="431074" cy="431074"/>
            <a:chOff x="473351" y="619523"/>
            <a:chExt cx="738900" cy="738900"/>
          </a:xfrm>
        </p:grpSpPr>
        <p:sp>
          <p:nvSpPr>
            <p:cNvPr id="369" name="Google Shape;369;p7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0" name="Google Shape;370;p76"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371" name="Google Shape;371;p76"/>
          <p:cNvSpPr txBox="1"/>
          <p:nvPr/>
        </p:nvSpPr>
        <p:spPr>
          <a:xfrm>
            <a:off x="501450" y="838125"/>
            <a:ext cx="8266800" cy="1112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Restricciones de integridad</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2700">
                <a:solidFill>
                  <a:schemeClr val="dk1"/>
                </a:solidFill>
                <a:latin typeface="DM Sans"/>
                <a:ea typeface="DM Sans"/>
                <a:cs typeface="DM Sans"/>
                <a:sym typeface="DM Sans"/>
              </a:rPr>
              <a:t>Ejemplo</a:t>
            </a:r>
            <a:endParaRPr b="1" sz="2700">
              <a:solidFill>
                <a:schemeClr val="dk1"/>
              </a:solidFill>
              <a:latin typeface="DM Sans"/>
              <a:ea typeface="DM Sans"/>
              <a:cs typeface="DM Sans"/>
              <a:sym typeface="DM Sans"/>
            </a:endParaRPr>
          </a:p>
        </p:txBody>
      </p:sp>
      <p:sp>
        <p:nvSpPr>
          <p:cNvPr id="372" name="Google Shape;372;p76"/>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ACTIVIDAD COLABORATIVA</a:t>
            </a:r>
            <a:endParaRPr>
              <a:latin typeface="DM Sans"/>
              <a:ea typeface="DM Sans"/>
              <a:cs typeface="DM Sans"/>
              <a:sym typeface="DM Sans"/>
            </a:endParaRPr>
          </a:p>
        </p:txBody>
      </p:sp>
      <p:sp>
        <p:nvSpPr>
          <p:cNvPr id="373" name="Google Shape;373;p76"/>
          <p:cNvSpPr txBox="1"/>
          <p:nvPr/>
        </p:nvSpPr>
        <p:spPr>
          <a:xfrm>
            <a:off x="457350" y="464875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419" sz="1100">
                <a:solidFill>
                  <a:srgbClr val="999999"/>
                </a:solidFill>
                <a:latin typeface="DM Sans"/>
                <a:ea typeface="DM Sans"/>
                <a:cs typeface="DM Sans"/>
                <a:sym typeface="DM Sans"/>
              </a:rPr>
              <a:t>NOTA:</a:t>
            </a:r>
            <a:r>
              <a:rPr lang="es-419" sz="1100">
                <a:solidFill>
                  <a:srgbClr val="999999"/>
                </a:solidFill>
                <a:latin typeface="DM Sans"/>
                <a:ea typeface="DM Sans"/>
                <a:cs typeface="DM Sans"/>
                <a:sym typeface="DM Sans"/>
              </a:rPr>
              <a:t> usaremos los breakouts rooms. El tutor/a tendrá el rol de facilitador/a.</a:t>
            </a:r>
            <a:endParaRPr i="1" sz="1000" u="sng">
              <a:solidFill>
                <a:srgbClr val="83AEFB"/>
              </a:solidFill>
              <a:latin typeface="DM Sans"/>
              <a:ea typeface="DM Sans"/>
              <a:cs typeface="DM Sans"/>
              <a:sym typeface="DM Sans"/>
            </a:endParaRPr>
          </a:p>
        </p:txBody>
      </p:sp>
      <p:sp>
        <p:nvSpPr>
          <p:cNvPr id="374" name="Google Shape;374;p76"/>
          <p:cNvSpPr txBox="1"/>
          <p:nvPr/>
        </p:nvSpPr>
        <p:spPr>
          <a:xfrm>
            <a:off x="5473025" y="1776600"/>
            <a:ext cx="33813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i="1" lang="es-419"/>
              <a:t>Unicidad</a:t>
            </a:r>
            <a:endParaRPr i="1"/>
          </a:p>
          <a:p>
            <a:pPr indent="0" lvl="0" marL="0" rtl="0" algn="l">
              <a:spcBef>
                <a:spcPts val="0"/>
              </a:spcBef>
              <a:spcAft>
                <a:spcPts val="0"/>
              </a:spcAft>
              <a:buClr>
                <a:schemeClr val="dk1"/>
              </a:buClr>
              <a:buSzPts val="1100"/>
              <a:buFont typeface="Arial"/>
              <a:buNone/>
            </a:pPr>
            <a:r>
              <a:rPr lang="es-419" sz="900"/>
              <a:t>No debe haber en Publicación dos tuplas que tengan el mismo valor en el atributo id_lib</a:t>
            </a:r>
            <a:endParaRPr sz="9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i="1" lang="es-419"/>
              <a:t>No Nulo</a:t>
            </a:r>
            <a:endParaRPr i="1"/>
          </a:p>
          <a:p>
            <a:pPr indent="0" lvl="0" marL="0" rtl="0" algn="l">
              <a:spcBef>
                <a:spcPts val="0"/>
              </a:spcBef>
              <a:spcAft>
                <a:spcPts val="0"/>
              </a:spcAft>
              <a:buClr>
                <a:schemeClr val="dk1"/>
              </a:buClr>
              <a:buSzPts val="1100"/>
              <a:buFont typeface="Arial"/>
              <a:buNone/>
            </a:pPr>
            <a:r>
              <a:rPr lang="es-419" sz="900"/>
              <a:t>No debe haber en Publicación una tupla que tenga el valor nulo en algún atributo de título.</a:t>
            </a:r>
            <a:endParaRPr sz="9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i="1" lang="es-419"/>
              <a:t>Clave primaria</a:t>
            </a:r>
            <a:endParaRPr/>
          </a:p>
          <a:p>
            <a:pPr indent="0" lvl="0" marL="0" rtl="0" algn="l">
              <a:spcBef>
                <a:spcPts val="0"/>
              </a:spcBef>
              <a:spcAft>
                <a:spcPts val="0"/>
              </a:spcAft>
              <a:buClr>
                <a:schemeClr val="dk1"/>
              </a:buClr>
              <a:buSzPts val="1100"/>
              <a:buFont typeface="Arial"/>
              <a:buNone/>
            </a:pPr>
            <a:r>
              <a:rPr lang="es-419" sz="900"/>
              <a:t>id_lib es un atributo clave primaria de Publicaciones, que debería ser único y no nulo.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i="1" lang="es-419"/>
              <a:t>Integridad referencial</a:t>
            </a:r>
            <a:endParaRPr i="1"/>
          </a:p>
          <a:p>
            <a:pPr indent="0" lvl="0" marL="0" rtl="0" algn="l">
              <a:spcBef>
                <a:spcPts val="0"/>
              </a:spcBef>
              <a:spcAft>
                <a:spcPts val="0"/>
              </a:spcAft>
              <a:buClr>
                <a:schemeClr val="dk1"/>
              </a:buClr>
              <a:buSzPts val="1100"/>
              <a:buFont typeface="Arial"/>
              <a:buNone/>
            </a:pPr>
            <a:r>
              <a:rPr lang="es-419" sz="900"/>
              <a:t>No es posible tener el valor “XXXX” en el atributo autor_id dado que no existe en la tabla autor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grpSp>
        <p:nvGrpSpPr>
          <p:cNvPr id="375" name="Google Shape;375;p76"/>
          <p:cNvGrpSpPr/>
          <p:nvPr/>
        </p:nvGrpSpPr>
        <p:grpSpPr>
          <a:xfrm>
            <a:off x="334100" y="2299200"/>
            <a:ext cx="4921500" cy="1650613"/>
            <a:chOff x="257900" y="1689600"/>
            <a:chExt cx="4921500" cy="1650613"/>
          </a:xfrm>
        </p:grpSpPr>
        <p:pic>
          <p:nvPicPr>
            <p:cNvPr id="376" name="Google Shape;376;p76"/>
            <p:cNvPicPr preferRelativeResize="0"/>
            <p:nvPr/>
          </p:nvPicPr>
          <p:blipFill>
            <a:blip r:embed="rId4">
              <a:alphaModFix/>
            </a:blip>
            <a:stretch>
              <a:fillRect/>
            </a:stretch>
          </p:blipFill>
          <p:spPr>
            <a:xfrm>
              <a:off x="257900" y="2089788"/>
              <a:ext cx="4921400" cy="1250425"/>
            </a:xfrm>
            <a:prstGeom prst="rect">
              <a:avLst/>
            </a:prstGeom>
            <a:noFill/>
            <a:ln cap="flat" cmpd="sng" w="9525">
              <a:solidFill>
                <a:schemeClr val="dk2"/>
              </a:solidFill>
              <a:prstDash val="solid"/>
              <a:round/>
              <a:headEnd len="sm" w="sm" type="none"/>
              <a:tailEnd len="sm" w="sm" type="none"/>
            </a:ln>
          </p:spPr>
        </p:pic>
        <p:sp>
          <p:nvSpPr>
            <p:cNvPr id="377" name="Google Shape;377;p76"/>
            <p:cNvSpPr txBox="1"/>
            <p:nvPr/>
          </p:nvSpPr>
          <p:spPr>
            <a:xfrm>
              <a:off x="257900" y="1689600"/>
              <a:ext cx="49215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s-419">
                  <a:solidFill>
                    <a:schemeClr val="dk1"/>
                  </a:solidFill>
                </a:rPr>
                <a:t>Publicación</a:t>
              </a:r>
              <a:endParaRPr b="1"/>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77"/>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383" name="Google Shape;383;p77"/>
          <p:cNvSpPr txBox="1"/>
          <p:nvPr/>
        </p:nvSpPr>
        <p:spPr>
          <a:xfrm>
            <a:off x="473350" y="1626100"/>
            <a:ext cx="7169400" cy="210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2500">
                <a:solidFill>
                  <a:srgbClr val="B7B7B7"/>
                </a:solidFill>
                <a:latin typeface="DM Sans"/>
                <a:ea typeface="DM Sans"/>
                <a:cs typeface="DM Sans"/>
                <a:sym typeface="DM Sans"/>
              </a:rPr>
              <a:t>Veamos un ejemplo de cómo se comportarían las acciones mencionadas. Pero antes creemos las tablas PAISES y PERSONAS que necesitamos:</a:t>
            </a:r>
            <a:endParaRPr sz="25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None/>
            </a:pPr>
            <a:r>
              <a:t/>
            </a:r>
            <a:endParaRPr sz="2500">
              <a:solidFill>
                <a:srgbClr val="B7B7B7"/>
              </a:solidFill>
              <a:latin typeface="DM Sans"/>
              <a:ea typeface="DM Sans"/>
              <a:cs typeface="DM Sans"/>
              <a:sym typeface="DM Sans"/>
            </a:endParaRPr>
          </a:p>
        </p:txBody>
      </p:sp>
      <p:grpSp>
        <p:nvGrpSpPr>
          <p:cNvPr id="384" name="Google Shape;384;p77"/>
          <p:cNvGrpSpPr/>
          <p:nvPr/>
        </p:nvGrpSpPr>
        <p:grpSpPr>
          <a:xfrm>
            <a:off x="473351" y="619523"/>
            <a:ext cx="738900" cy="738900"/>
            <a:chOff x="473351" y="619523"/>
            <a:chExt cx="738900" cy="738900"/>
          </a:xfrm>
        </p:grpSpPr>
        <p:sp>
          <p:nvSpPr>
            <p:cNvPr id="385" name="Google Shape;385;p7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6" name="Google Shape;386;p77"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78"/>
          <p:cNvSpPr txBox="1"/>
          <p:nvPr/>
        </p:nvSpPr>
        <p:spPr>
          <a:xfrm>
            <a:off x="457725" y="1680650"/>
            <a:ext cx="47301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Vamos a crear las tablas con las que vamos a trabajar</a:t>
            </a:r>
            <a:endParaRPr b="1" sz="4000">
              <a:solidFill>
                <a:schemeClr val="dk1"/>
              </a:solidFill>
              <a:latin typeface="DM Sans"/>
              <a:ea typeface="DM Sans"/>
              <a:cs typeface="DM Sans"/>
              <a:sym typeface="DM Sans"/>
            </a:endParaRPr>
          </a:p>
        </p:txBody>
      </p:sp>
      <p:sp>
        <p:nvSpPr>
          <p:cNvPr id="392" name="Google Shape;392;p78"/>
          <p:cNvSpPr txBox="1"/>
          <p:nvPr/>
        </p:nvSpPr>
        <p:spPr>
          <a:xfrm>
            <a:off x="5553875" y="1518425"/>
            <a:ext cx="3378900" cy="23397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a:solidFill>
                  <a:srgbClr val="D9D9D9"/>
                </a:solidFill>
              </a:rPr>
              <a:t>CREATE TABLE PAISES (</a:t>
            </a:r>
            <a:endParaRPr>
              <a:solidFill>
                <a:srgbClr val="D9D9D9"/>
              </a:solidFill>
            </a:endParaRPr>
          </a:p>
          <a:p>
            <a:pPr indent="0" lvl="0" marL="0" rtl="0" algn="l">
              <a:spcBef>
                <a:spcPts val="0"/>
              </a:spcBef>
              <a:spcAft>
                <a:spcPts val="0"/>
              </a:spcAft>
              <a:buClr>
                <a:schemeClr val="dk1"/>
              </a:buClr>
              <a:buSzPts val="1100"/>
              <a:buFont typeface="Arial"/>
              <a:buNone/>
            </a:pPr>
            <a:r>
              <a:rPr lang="es-419">
                <a:solidFill>
                  <a:srgbClr val="D9D9D9"/>
                </a:solidFill>
              </a:rPr>
              <a:t>	pais_id INT,</a:t>
            </a:r>
            <a:endParaRPr>
              <a:solidFill>
                <a:srgbClr val="D9D9D9"/>
              </a:solidFill>
            </a:endParaRPr>
          </a:p>
          <a:p>
            <a:pPr indent="0" lvl="0" marL="0" rtl="0" algn="l">
              <a:spcBef>
                <a:spcPts val="0"/>
              </a:spcBef>
              <a:spcAft>
                <a:spcPts val="0"/>
              </a:spcAft>
              <a:buClr>
                <a:schemeClr val="dk1"/>
              </a:buClr>
              <a:buSzPts val="1100"/>
              <a:buFont typeface="Arial"/>
              <a:buNone/>
            </a:pPr>
            <a:r>
              <a:rPr lang="es-419">
                <a:solidFill>
                  <a:srgbClr val="D9D9D9"/>
                </a:solidFill>
              </a:rPr>
              <a:t>    	nombre_pais VARCHAR(50)</a:t>
            </a:r>
            <a:endParaRPr>
              <a:solidFill>
                <a:srgbClr val="D9D9D9"/>
              </a:solidFill>
            </a:endParaRPr>
          </a:p>
          <a:p>
            <a:pPr indent="0" lvl="0" marL="0" rtl="0" algn="l">
              <a:spcBef>
                <a:spcPts val="0"/>
              </a:spcBef>
              <a:spcAft>
                <a:spcPts val="0"/>
              </a:spcAft>
              <a:buClr>
                <a:schemeClr val="dk1"/>
              </a:buClr>
              <a:buSzPts val="1100"/>
              <a:buFont typeface="Arial"/>
              <a:buNone/>
            </a:pPr>
            <a:r>
              <a:rPr lang="es-419">
                <a:solidFill>
                  <a:srgbClr val="D9D9D9"/>
                </a:solidFill>
              </a:rPr>
              <a:t>);</a:t>
            </a:r>
            <a:endParaRPr>
              <a:solidFill>
                <a:srgbClr val="D9D9D9"/>
              </a:solidFill>
            </a:endParaRPr>
          </a:p>
          <a:p>
            <a:pPr indent="0" lvl="0" marL="0" rtl="0" algn="l">
              <a:spcBef>
                <a:spcPts val="0"/>
              </a:spcBef>
              <a:spcAft>
                <a:spcPts val="0"/>
              </a:spcAft>
              <a:buClr>
                <a:schemeClr val="dk1"/>
              </a:buClr>
              <a:buSzPts val="1100"/>
              <a:buFont typeface="Arial"/>
              <a:buNone/>
            </a:pPr>
            <a:r>
              <a:t/>
            </a:r>
            <a:endParaRPr>
              <a:solidFill>
                <a:srgbClr val="D9D9D9"/>
              </a:solidFill>
            </a:endParaRPr>
          </a:p>
          <a:p>
            <a:pPr indent="0" lvl="0" marL="0" rtl="0" algn="l">
              <a:spcBef>
                <a:spcPts val="0"/>
              </a:spcBef>
              <a:spcAft>
                <a:spcPts val="0"/>
              </a:spcAft>
              <a:buClr>
                <a:schemeClr val="dk1"/>
              </a:buClr>
              <a:buSzPts val="1100"/>
              <a:buFont typeface="Arial"/>
              <a:buNone/>
            </a:pPr>
            <a:r>
              <a:rPr lang="es-419">
                <a:solidFill>
                  <a:srgbClr val="D9D9D9"/>
                </a:solidFill>
              </a:rPr>
              <a:t>CREATE TABLE PERSONAS (</a:t>
            </a:r>
            <a:endParaRPr>
              <a:solidFill>
                <a:srgbClr val="D9D9D9"/>
              </a:solidFill>
            </a:endParaRPr>
          </a:p>
          <a:p>
            <a:pPr indent="0" lvl="0" marL="0" rtl="0" algn="l">
              <a:spcBef>
                <a:spcPts val="0"/>
              </a:spcBef>
              <a:spcAft>
                <a:spcPts val="0"/>
              </a:spcAft>
              <a:buClr>
                <a:schemeClr val="dk1"/>
              </a:buClr>
              <a:buSzPts val="1100"/>
              <a:buFont typeface="Arial"/>
              <a:buNone/>
            </a:pPr>
            <a:r>
              <a:rPr lang="es-419">
                <a:solidFill>
                  <a:srgbClr val="D9D9D9"/>
                </a:solidFill>
              </a:rPr>
              <a:t>	persona_id INT,</a:t>
            </a:r>
            <a:endParaRPr>
              <a:solidFill>
                <a:srgbClr val="D9D9D9"/>
              </a:solidFill>
            </a:endParaRPr>
          </a:p>
          <a:p>
            <a:pPr indent="0" lvl="0" marL="0" rtl="0" algn="l">
              <a:spcBef>
                <a:spcPts val="0"/>
              </a:spcBef>
              <a:spcAft>
                <a:spcPts val="0"/>
              </a:spcAft>
              <a:buClr>
                <a:schemeClr val="dk1"/>
              </a:buClr>
              <a:buSzPts val="1100"/>
              <a:buFont typeface="Arial"/>
              <a:buNone/>
            </a:pPr>
            <a:r>
              <a:rPr lang="es-419">
                <a:solidFill>
                  <a:srgbClr val="D9D9D9"/>
                </a:solidFill>
              </a:rPr>
              <a:t>   	nombre_completo VARCHAR(60),</a:t>
            </a:r>
            <a:endParaRPr>
              <a:solidFill>
                <a:srgbClr val="D9D9D9"/>
              </a:solidFill>
            </a:endParaRPr>
          </a:p>
          <a:p>
            <a:pPr indent="0" lvl="0" marL="0" rtl="0" algn="l">
              <a:spcBef>
                <a:spcPts val="0"/>
              </a:spcBef>
              <a:spcAft>
                <a:spcPts val="0"/>
              </a:spcAft>
              <a:buClr>
                <a:schemeClr val="dk1"/>
              </a:buClr>
              <a:buSzPts val="1100"/>
              <a:buFont typeface="Arial"/>
              <a:buNone/>
            </a:pPr>
            <a:r>
              <a:rPr lang="es-419">
                <a:solidFill>
                  <a:srgbClr val="D9D9D9"/>
                </a:solidFill>
              </a:rPr>
              <a:t>    	pais_id INT</a:t>
            </a:r>
            <a:endParaRPr>
              <a:solidFill>
                <a:srgbClr val="D9D9D9"/>
              </a:solidFill>
            </a:endParaRPr>
          </a:p>
          <a:p>
            <a:pPr indent="0" lvl="0" marL="0" rtl="0" algn="l">
              <a:spcBef>
                <a:spcPts val="0"/>
              </a:spcBef>
              <a:spcAft>
                <a:spcPts val="0"/>
              </a:spcAft>
              <a:buNone/>
            </a:pPr>
            <a:r>
              <a:rPr lang="es-419">
                <a:solidFill>
                  <a:srgbClr val="D9D9D9"/>
                </a:solidFill>
              </a:rPr>
              <a:t>);</a:t>
            </a:r>
            <a:endParaRPr>
              <a:solidFill>
                <a:srgbClr val="D9D9D9"/>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52"/>
          <p:cNvPicPr preferRelativeResize="0"/>
          <p:nvPr/>
        </p:nvPicPr>
        <p:blipFill>
          <a:blip r:embed="rId3">
            <a:alphaModFix/>
          </a:blip>
          <a:stretch>
            <a:fillRect/>
          </a:stretch>
        </p:blipFill>
        <p:spPr>
          <a:xfrm>
            <a:off x="5865600" y="1317325"/>
            <a:ext cx="1958700" cy="2989595"/>
          </a:xfrm>
          <a:prstGeom prst="rect">
            <a:avLst/>
          </a:prstGeom>
          <a:noFill/>
          <a:ln>
            <a:noFill/>
          </a:ln>
        </p:spPr>
      </p:pic>
      <p:sp>
        <p:nvSpPr>
          <p:cNvPr id="167" name="Google Shape;167;p52"/>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000">
                <a:solidFill>
                  <a:srgbClr val="EAFF6A"/>
                </a:solidFill>
                <a:latin typeface="DM Sans"/>
                <a:ea typeface="DM Sans"/>
                <a:cs typeface="DM Sans"/>
                <a:sym typeface="DM Sans"/>
              </a:rPr>
              <a:t>Temario</a:t>
            </a:r>
            <a:endParaRPr b="1" sz="3000">
              <a:solidFill>
                <a:srgbClr val="EAFF6A"/>
              </a:solidFill>
              <a:latin typeface="DM Sans"/>
              <a:ea typeface="DM Sans"/>
              <a:cs typeface="DM Sans"/>
              <a:sym typeface="DM Sans"/>
            </a:endParaRPr>
          </a:p>
        </p:txBody>
      </p:sp>
      <p:sp>
        <p:nvSpPr>
          <p:cNvPr id="168" name="Google Shape;168;p52"/>
          <p:cNvSpPr txBox="1"/>
          <p:nvPr/>
        </p:nvSpPr>
        <p:spPr>
          <a:xfrm>
            <a:off x="5865600" y="1479650"/>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419" sz="1200">
                <a:solidFill>
                  <a:srgbClr val="999999"/>
                </a:solidFill>
                <a:latin typeface="DM Sans"/>
                <a:ea typeface="DM Sans"/>
                <a:cs typeface="DM Sans"/>
                <a:sym typeface="DM Sans"/>
              </a:rPr>
              <a:t>15</a:t>
            </a:r>
            <a:endParaRPr b="1" sz="1600">
              <a:solidFill>
                <a:srgbClr val="999999"/>
              </a:solidFill>
              <a:latin typeface="DM Sans"/>
              <a:ea typeface="DM Sans"/>
              <a:cs typeface="DM Sans"/>
              <a:sym typeface="DM Sans"/>
            </a:endParaRPr>
          </a:p>
        </p:txBody>
      </p:sp>
      <p:cxnSp>
        <p:nvCxnSpPr>
          <p:cNvPr id="169" name="Google Shape;169;p52"/>
          <p:cNvCxnSpPr/>
          <p:nvPr/>
        </p:nvCxnSpPr>
        <p:spPr>
          <a:xfrm>
            <a:off x="5940325"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170" name="Google Shape;170;p52"/>
          <p:cNvSpPr txBox="1"/>
          <p:nvPr/>
        </p:nvSpPr>
        <p:spPr>
          <a:xfrm>
            <a:off x="5865175" y="1817575"/>
            <a:ext cx="19287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s-419" sz="1500">
                <a:solidFill>
                  <a:srgbClr val="999999"/>
                </a:solidFill>
                <a:latin typeface="DM Sans"/>
                <a:ea typeface="DM Sans"/>
                <a:cs typeface="DM Sans"/>
                <a:sym typeface="DM Sans"/>
              </a:rPr>
              <a:t>Funciones</a:t>
            </a:r>
            <a:endParaRPr b="1" sz="1500">
              <a:solidFill>
                <a:srgbClr val="999999"/>
              </a:solidFill>
              <a:latin typeface="DM Sans"/>
              <a:ea typeface="DM Sans"/>
              <a:cs typeface="DM Sans"/>
              <a:sym typeface="DM Sans"/>
            </a:endParaRPr>
          </a:p>
        </p:txBody>
      </p:sp>
      <p:cxnSp>
        <p:nvCxnSpPr>
          <p:cNvPr id="171" name="Google Shape;171;p52"/>
          <p:cNvCxnSpPr/>
          <p:nvPr/>
        </p:nvCxnSpPr>
        <p:spPr>
          <a:xfrm>
            <a:off x="5955750" y="1857075"/>
            <a:ext cx="1778400" cy="0"/>
          </a:xfrm>
          <a:prstGeom prst="straightConnector1">
            <a:avLst/>
          </a:prstGeom>
          <a:noFill/>
          <a:ln cap="flat" cmpd="sng" w="9525">
            <a:solidFill>
              <a:srgbClr val="434343"/>
            </a:solidFill>
            <a:prstDash val="solid"/>
            <a:round/>
            <a:headEnd len="med" w="med" type="none"/>
            <a:tailEnd len="med" w="med" type="none"/>
          </a:ln>
        </p:spPr>
      </p:cxnSp>
      <p:sp>
        <p:nvSpPr>
          <p:cNvPr id="172" name="Google Shape;172;p52"/>
          <p:cNvSpPr txBox="1"/>
          <p:nvPr/>
        </p:nvSpPr>
        <p:spPr>
          <a:xfrm>
            <a:off x="5955750" y="2972375"/>
            <a:ext cx="1778400" cy="6825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90FF"/>
              </a:buClr>
              <a:buSzPts val="1200"/>
              <a:buFont typeface="DM Sans"/>
              <a:buChar char="✓"/>
            </a:pPr>
            <a:r>
              <a:rPr lang="es-419" sz="1200">
                <a:solidFill>
                  <a:schemeClr val="lt1"/>
                </a:solidFill>
                <a:latin typeface="DM Sans"/>
                <a:ea typeface="DM Sans"/>
                <a:cs typeface="DM Sans"/>
                <a:sym typeface="DM Sans"/>
              </a:rPr>
              <a:t>Funciones</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1000"/>
              </a:spcAft>
              <a:buClr>
                <a:srgbClr val="EA90FF"/>
              </a:buClr>
              <a:buSzPts val="1200"/>
              <a:buFont typeface="DM Sans"/>
              <a:buChar char="✓"/>
            </a:pPr>
            <a:r>
              <a:rPr lang="es-419" sz="1200">
                <a:solidFill>
                  <a:schemeClr val="lt1"/>
                </a:solidFill>
                <a:latin typeface="DM Sans"/>
                <a:ea typeface="DM Sans"/>
                <a:cs typeface="DM Sans"/>
                <a:sym typeface="DM Sans"/>
              </a:rPr>
              <a:t>Sintaxis</a:t>
            </a:r>
            <a:endParaRPr sz="1200">
              <a:solidFill>
                <a:schemeClr val="lt1"/>
              </a:solidFill>
              <a:latin typeface="DM Sans"/>
              <a:ea typeface="DM Sans"/>
              <a:cs typeface="DM Sans"/>
              <a:sym typeface="DM Sans"/>
            </a:endParaRPr>
          </a:p>
        </p:txBody>
      </p:sp>
      <p:pic>
        <p:nvPicPr>
          <p:cNvPr id="173" name="Google Shape;173;p52"/>
          <p:cNvPicPr preferRelativeResize="0"/>
          <p:nvPr/>
        </p:nvPicPr>
        <p:blipFill>
          <a:blip r:embed="rId3">
            <a:alphaModFix/>
          </a:blip>
          <a:stretch>
            <a:fillRect/>
          </a:stretch>
        </p:blipFill>
        <p:spPr>
          <a:xfrm>
            <a:off x="1200400" y="1479650"/>
            <a:ext cx="1958700" cy="2989595"/>
          </a:xfrm>
          <a:prstGeom prst="rect">
            <a:avLst/>
          </a:prstGeom>
          <a:noFill/>
          <a:ln>
            <a:noFill/>
          </a:ln>
        </p:spPr>
      </p:pic>
      <p:sp>
        <p:nvSpPr>
          <p:cNvPr id="174" name="Google Shape;174;p52"/>
          <p:cNvSpPr txBox="1"/>
          <p:nvPr/>
        </p:nvSpPr>
        <p:spPr>
          <a:xfrm>
            <a:off x="1217400" y="1555850"/>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419" sz="1200">
                <a:solidFill>
                  <a:srgbClr val="999999"/>
                </a:solidFill>
                <a:latin typeface="DM Sans"/>
                <a:ea typeface="DM Sans"/>
                <a:cs typeface="DM Sans"/>
                <a:sym typeface="DM Sans"/>
              </a:rPr>
              <a:t>13</a:t>
            </a:r>
            <a:endParaRPr b="1" sz="1600">
              <a:solidFill>
                <a:srgbClr val="999999"/>
              </a:solidFill>
              <a:latin typeface="DM Sans"/>
              <a:ea typeface="DM Sans"/>
              <a:cs typeface="DM Sans"/>
              <a:sym typeface="DM Sans"/>
            </a:endParaRPr>
          </a:p>
        </p:txBody>
      </p:sp>
      <p:cxnSp>
        <p:nvCxnSpPr>
          <p:cNvPr id="175" name="Google Shape;175;p52"/>
          <p:cNvCxnSpPr/>
          <p:nvPr/>
        </p:nvCxnSpPr>
        <p:spPr>
          <a:xfrm>
            <a:off x="1292125" y="2759975"/>
            <a:ext cx="1778400" cy="0"/>
          </a:xfrm>
          <a:prstGeom prst="straightConnector1">
            <a:avLst/>
          </a:prstGeom>
          <a:noFill/>
          <a:ln cap="flat" cmpd="sng" w="9525">
            <a:solidFill>
              <a:srgbClr val="434343"/>
            </a:solidFill>
            <a:prstDash val="solid"/>
            <a:round/>
            <a:headEnd len="med" w="med" type="none"/>
            <a:tailEnd len="med" w="med" type="none"/>
          </a:ln>
        </p:spPr>
      </p:cxnSp>
      <p:sp>
        <p:nvSpPr>
          <p:cNvPr id="176" name="Google Shape;176;p52"/>
          <p:cNvSpPr txBox="1"/>
          <p:nvPr/>
        </p:nvSpPr>
        <p:spPr>
          <a:xfrm>
            <a:off x="1216975" y="2046175"/>
            <a:ext cx="1928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1" lang="es-419" sz="1500">
                <a:solidFill>
                  <a:srgbClr val="999999"/>
                </a:solidFill>
                <a:latin typeface="DM Sans"/>
                <a:ea typeface="DM Sans"/>
                <a:cs typeface="DM Sans"/>
                <a:sym typeface="DM Sans"/>
              </a:rPr>
              <a:t>Inserción con importación</a:t>
            </a:r>
            <a:endParaRPr b="1" sz="1500">
              <a:solidFill>
                <a:srgbClr val="999999"/>
              </a:solidFill>
              <a:latin typeface="DM Sans"/>
              <a:ea typeface="DM Sans"/>
              <a:cs typeface="DM Sans"/>
              <a:sym typeface="DM Sans"/>
            </a:endParaRPr>
          </a:p>
        </p:txBody>
      </p:sp>
      <p:cxnSp>
        <p:nvCxnSpPr>
          <p:cNvPr id="177" name="Google Shape;177;p52"/>
          <p:cNvCxnSpPr/>
          <p:nvPr/>
        </p:nvCxnSpPr>
        <p:spPr>
          <a:xfrm>
            <a:off x="1307550" y="1933275"/>
            <a:ext cx="1778400" cy="0"/>
          </a:xfrm>
          <a:prstGeom prst="straightConnector1">
            <a:avLst/>
          </a:prstGeom>
          <a:noFill/>
          <a:ln cap="flat" cmpd="sng" w="9525">
            <a:solidFill>
              <a:srgbClr val="434343"/>
            </a:solidFill>
            <a:prstDash val="solid"/>
            <a:round/>
            <a:headEnd len="med" w="med" type="none"/>
            <a:tailEnd len="med" w="med" type="none"/>
          </a:ln>
        </p:spPr>
      </p:cxnSp>
      <p:sp>
        <p:nvSpPr>
          <p:cNvPr id="178" name="Google Shape;178;p52"/>
          <p:cNvSpPr txBox="1"/>
          <p:nvPr/>
        </p:nvSpPr>
        <p:spPr>
          <a:xfrm>
            <a:off x="1307550" y="2743775"/>
            <a:ext cx="1778400" cy="17343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90FF"/>
              </a:buClr>
              <a:buSzPts val="1200"/>
              <a:buFont typeface="DM Sans"/>
              <a:buChar char="✓"/>
            </a:pPr>
            <a:r>
              <a:rPr lang="es-419" sz="1200">
                <a:solidFill>
                  <a:schemeClr val="lt1"/>
                </a:solidFill>
                <a:latin typeface="DM Sans"/>
                <a:ea typeface="DM Sans"/>
                <a:cs typeface="DM Sans"/>
                <a:sym typeface="DM Sans"/>
              </a:rPr>
              <a:t>Proceso de importación de datos</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0"/>
              </a:spcAft>
              <a:buClr>
                <a:srgbClr val="EA90FF"/>
              </a:buClr>
              <a:buSzPts val="1200"/>
              <a:buFont typeface="DM Sans"/>
              <a:buChar char="✓"/>
            </a:pPr>
            <a:r>
              <a:rPr lang="es-419" sz="1200">
                <a:solidFill>
                  <a:schemeClr val="lt1"/>
                </a:solidFill>
                <a:latin typeface="DM Sans"/>
                <a:ea typeface="DM Sans"/>
                <a:cs typeface="DM Sans"/>
                <a:sym typeface="DM Sans"/>
              </a:rPr>
              <a:t>Herramientas SGBD</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1000"/>
              </a:spcAft>
              <a:buClr>
                <a:srgbClr val="EA90FF"/>
              </a:buClr>
              <a:buSzPts val="1200"/>
              <a:buFont typeface="DM Sans"/>
              <a:buChar char="✓"/>
            </a:pPr>
            <a:r>
              <a:rPr lang="es-419" sz="1200">
                <a:solidFill>
                  <a:schemeClr val="lt1"/>
                </a:solidFill>
                <a:latin typeface="DM Sans"/>
                <a:ea typeface="DM Sans"/>
                <a:cs typeface="DM Sans"/>
                <a:sym typeface="DM Sans"/>
              </a:rPr>
              <a:t>Preparar la información</a:t>
            </a:r>
            <a:endParaRPr sz="1200">
              <a:solidFill>
                <a:schemeClr val="lt1"/>
              </a:solidFill>
              <a:latin typeface="DM Sans"/>
              <a:ea typeface="DM Sans"/>
              <a:cs typeface="DM Sans"/>
              <a:sym typeface="DM Sans"/>
            </a:endParaRPr>
          </a:p>
        </p:txBody>
      </p:sp>
      <p:sp>
        <p:nvSpPr>
          <p:cNvPr id="179" name="Google Shape;179;p52"/>
          <p:cNvSpPr txBox="1"/>
          <p:nvPr/>
        </p:nvSpPr>
        <p:spPr>
          <a:xfrm>
            <a:off x="3593075" y="1487775"/>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419" sz="1200">
                <a:solidFill>
                  <a:schemeClr val="lt1"/>
                </a:solidFill>
                <a:latin typeface="DM Sans"/>
                <a:ea typeface="DM Sans"/>
                <a:cs typeface="DM Sans"/>
                <a:sym typeface="DM Sans"/>
              </a:rPr>
              <a:t>14</a:t>
            </a:r>
            <a:endParaRPr b="1" sz="1600">
              <a:solidFill>
                <a:schemeClr val="lt1"/>
              </a:solidFill>
              <a:latin typeface="DM Sans"/>
              <a:ea typeface="DM Sans"/>
              <a:cs typeface="DM Sans"/>
              <a:sym typeface="DM Sans"/>
            </a:endParaRPr>
          </a:p>
        </p:txBody>
      </p:sp>
      <p:cxnSp>
        <p:nvCxnSpPr>
          <p:cNvPr id="180" name="Google Shape;180;p52"/>
          <p:cNvCxnSpPr/>
          <p:nvPr/>
        </p:nvCxnSpPr>
        <p:spPr>
          <a:xfrm>
            <a:off x="3667800" y="2683775"/>
            <a:ext cx="1778400" cy="0"/>
          </a:xfrm>
          <a:prstGeom prst="straightConnector1">
            <a:avLst/>
          </a:prstGeom>
          <a:noFill/>
          <a:ln cap="flat" cmpd="sng" w="9525">
            <a:solidFill>
              <a:srgbClr val="434343"/>
            </a:solidFill>
            <a:prstDash val="solid"/>
            <a:round/>
            <a:headEnd len="med" w="med" type="none"/>
            <a:tailEnd len="med" w="med" type="none"/>
          </a:ln>
        </p:spPr>
      </p:cxnSp>
      <p:cxnSp>
        <p:nvCxnSpPr>
          <p:cNvPr id="181" name="Google Shape;181;p52"/>
          <p:cNvCxnSpPr/>
          <p:nvPr/>
        </p:nvCxnSpPr>
        <p:spPr>
          <a:xfrm>
            <a:off x="3683225" y="1857075"/>
            <a:ext cx="1778400" cy="0"/>
          </a:xfrm>
          <a:prstGeom prst="straightConnector1">
            <a:avLst/>
          </a:prstGeom>
          <a:noFill/>
          <a:ln cap="flat" cmpd="sng" w="9525">
            <a:solidFill>
              <a:srgbClr val="434343"/>
            </a:solidFill>
            <a:prstDash val="solid"/>
            <a:round/>
            <a:headEnd len="med" w="med" type="none"/>
            <a:tailEnd len="med" w="med" type="none"/>
          </a:ln>
        </p:spPr>
      </p:cxnSp>
      <p:sp>
        <p:nvSpPr>
          <p:cNvPr id="182" name="Google Shape;182;p52"/>
          <p:cNvSpPr txBox="1"/>
          <p:nvPr/>
        </p:nvSpPr>
        <p:spPr>
          <a:xfrm>
            <a:off x="3599325" y="2667575"/>
            <a:ext cx="1928700" cy="14931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90FF"/>
              </a:buClr>
              <a:buSzPts val="1200"/>
              <a:buFont typeface="DM Sans"/>
              <a:buChar char="✓"/>
            </a:pPr>
            <a:r>
              <a:rPr lang="es-419" sz="1200" u="sng">
                <a:solidFill>
                  <a:srgbClr val="83AEFB"/>
                </a:solidFill>
                <a:latin typeface="DM Sans"/>
                <a:ea typeface="DM Sans"/>
                <a:cs typeface="DM Sans"/>
                <a:sym typeface="DM Sans"/>
                <a:hlinkClick action="ppaction://hlinksldjump" r:id="rId4">
                  <a:extLst>
                    <a:ext uri="{A12FA001-AC4F-418D-AE19-62706E023703}">
                      <ahyp:hlinkClr val="tx"/>
                    </a:ext>
                  </a:extLst>
                </a:hlinkClick>
              </a:rPr>
              <a:t>Integridad referencial</a:t>
            </a:r>
            <a:endParaRPr>
              <a:solidFill>
                <a:srgbClr val="83AEFB"/>
              </a:solidFill>
            </a:endParaRPr>
          </a:p>
          <a:p>
            <a:pPr indent="-304800" lvl="0" marL="457200" rtl="0" algn="l">
              <a:lnSpc>
                <a:spcPct val="100000"/>
              </a:lnSpc>
              <a:spcBef>
                <a:spcPts val="1000"/>
              </a:spcBef>
              <a:spcAft>
                <a:spcPts val="0"/>
              </a:spcAft>
              <a:buClr>
                <a:srgbClr val="EA90FF"/>
              </a:buClr>
              <a:buSzPts val="1200"/>
              <a:buFont typeface="DM Sans"/>
              <a:buChar char="✓"/>
            </a:pPr>
            <a:r>
              <a:rPr lang="es-419" sz="1200" u="sng">
                <a:solidFill>
                  <a:srgbClr val="83AEFB"/>
                </a:solidFill>
                <a:latin typeface="DM Sans"/>
                <a:ea typeface="DM Sans"/>
                <a:cs typeface="DM Sans"/>
                <a:sym typeface="DM Sans"/>
                <a:hlinkClick action="ppaction://hlinksldjump" r:id="rId5">
                  <a:extLst>
                    <a:ext uri="{A12FA001-AC4F-418D-AE19-62706E023703}">
                      <ahyp:hlinkClr val="tx"/>
                    </a:ext>
                  </a:extLst>
                </a:hlinkClick>
              </a:rPr>
              <a:t>Restricciones</a:t>
            </a:r>
            <a:endParaRPr>
              <a:solidFill>
                <a:srgbClr val="83AEFB"/>
              </a:solidFill>
            </a:endParaRPr>
          </a:p>
          <a:p>
            <a:pPr indent="-304800" lvl="0" marL="457200" rtl="0" algn="l">
              <a:lnSpc>
                <a:spcPct val="100000"/>
              </a:lnSpc>
              <a:spcBef>
                <a:spcPts val="1000"/>
              </a:spcBef>
              <a:spcAft>
                <a:spcPts val="0"/>
              </a:spcAft>
              <a:buClr>
                <a:srgbClr val="EA90FF"/>
              </a:buClr>
              <a:buSzPts val="1200"/>
              <a:buFont typeface="DM Sans"/>
              <a:buChar char="✓"/>
            </a:pPr>
            <a:r>
              <a:rPr lang="es-419" sz="1200" u="sng">
                <a:solidFill>
                  <a:srgbClr val="83AEFB"/>
                </a:solidFill>
                <a:latin typeface="DM Sans"/>
                <a:ea typeface="DM Sans"/>
                <a:cs typeface="DM Sans"/>
                <a:sym typeface="DM Sans"/>
                <a:hlinkClick action="ppaction://hlinksldjump" r:id="rId6">
                  <a:extLst>
                    <a:ext uri="{A12FA001-AC4F-418D-AE19-62706E023703}">
                      <ahyp:hlinkClr val="tx"/>
                    </a:ext>
                  </a:extLst>
                </a:hlinkClick>
              </a:rPr>
              <a:t>Eliminación</a:t>
            </a:r>
            <a:endParaRPr sz="1200">
              <a:solidFill>
                <a:srgbClr val="83AEFB"/>
              </a:solidFill>
              <a:latin typeface="DM Sans"/>
              <a:ea typeface="DM Sans"/>
              <a:cs typeface="DM Sans"/>
              <a:sym typeface="DM Sans"/>
            </a:endParaRPr>
          </a:p>
          <a:p>
            <a:pPr indent="0" lvl="0" marL="0" rtl="0" algn="l">
              <a:lnSpc>
                <a:spcPct val="100000"/>
              </a:lnSpc>
              <a:spcBef>
                <a:spcPts val="1000"/>
              </a:spcBef>
              <a:spcAft>
                <a:spcPts val="1000"/>
              </a:spcAft>
              <a:buNone/>
            </a:pPr>
            <a:r>
              <a:t/>
            </a:r>
            <a:endParaRPr sz="1200">
              <a:solidFill>
                <a:srgbClr val="83AEFB"/>
              </a:solidFill>
              <a:latin typeface="DM Sans"/>
              <a:ea typeface="DM Sans"/>
              <a:cs typeface="DM Sans"/>
              <a:sym typeface="DM Sans"/>
            </a:endParaRPr>
          </a:p>
        </p:txBody>
      </p:sp>
      <p:sp>
        <p:nvSpPr>
          <p:cNvPr id="183" name="Google Shape;183;p52"/>
          <p:cNvSpPr txBox="1"/>
          <p:nvPr/>
        </p:nvSpPr>
        <p:spPr>
          <a:xfrm>
            <a:off x="3592650" y="1893775"/>
            <a:ext cx="1928700" cy="8772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419" sz="1500">
                <a:solidFill>
                  <a:srgbClr val="EAFF6A"/>
                </a:solidFill>
                <a:latin typeface="DM Sans"/>
                <a:ea typeface="DM Sans"/>
                <a:cs typeface="DM Sans"/>
                <a:sym typeface="DM Sans"/>
              </a:rPr>
              <a:t>Actualización y eliminación de datos</a:t>
            </a:r>
            <a:endParaRPr b="1" sz="1500">
              <a:solidFill>
                <a:srgbClr val="EAFF6A"/>
              </a:solidFill>
              <a:latin typeface="DM Sans"/>
              <a:ea typeface="DM Sans"/>
              <a:cs typeface="DM Sans"/>
              <a:sym typeface="DM Sans"/>
            </a:endParaRPr>
          </a:p>
        </p:txBody>
      </p:sp>
      <p:pic>
        <p:nvPicPr>
          <p:cNvPr id="184" name="Google Shape;184;p52"/>
          <p:cNvPicPr preferRelativeResize="0"/>
          <p:nvPr/>
        </p:nvPicPr>
        <p:blipFill>
          <a:blip r:embed="rId7">
            <a:alphaModFix/>
          </a:blip>
          <a:stretch>
            <a:fillRect/>
          </a:stretch>
        </p:blipFill>
        <p:spPr>
          <a:xfrm>
            <a:off x="3599325" y="1327250"/>
            <a:ext cx="2042575" cy="312264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79"/>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lt1"/>
                </a:solidFill>
                <a:latin typeface="DM Sans"/>
                <a:ea typeface="DM Sans"/>
                <a:cs typeface="DM Sans"/>
                <a:sym typeface="DM Sans"/>
              </a:rPr>
              <a:t>Restricciones de</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419" sz="4000">
                <a:solidFill>
                  <a:srgbClr val="83AEFB"/>
                </a:solidFill>
                <a:latin typeface="DM Sans"/>
                <a:ea typeface="DM Sans"/>
                <a:cs typeface="DM Sans"/>
                <a:sym typeface="DM Sans"/>
              </a:rPr>
              <a:t>Unicidad</a:t>
            </a:r>
            <a:endParaRPr b="1" sz="4000">
              <a:solidFill>
                <a:srgbClr val="83AEFB"/>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80"/>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Unicidad</a:t>
            </a:r>
            <a:endParaRPr b="1" sz="4000">
              <a:solidFill>
                <a:schemeClr val="dk1"/>
              </a:solidFill>
              <a:latin typeface="DM Sans"/>
              <a:ea typeface="DM Sans"/>
              <a:cs typeface="DM Sans"/>
              <a:sym typeface="DM Sans"/>
            </a:endParaRPr>
          </a:p>
        </p:txBody>
      </p:sp>
      <p:sp>
        <p:nvSpPr>
          <p:cNvPr id="403" name="Google Shape;403;p80"/>
          <p:cNvSpPr txBox="1"/>
          <p:nvPr/>
        </p:nvSpPr>
        <p:spPr>
          <a:xfrm>
            <a:off x="457725" y="2135425"/>
            <a:ext cx="47301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350">
                <a:latin typeface="DM Sans"/>
                <a:ea typeface="DM Sans"/>
                <a:cs typeface="DM Sans"/>
                <a:sym typeface="DM Sans"/>
              </a:rPr>
              <a:t>El nombre de país no debería repetirse, ya que sino permitiríamos tener dos paises de nombre “Argentina” con id distintos.</a:t>
            </a:r>
            <a:endParaRPr sz="1350">
              <a:latin typeface="DM Sans"/>
              <a:ea typeface="DM Sans"/>
              <a:cs typeface="DM Sans"/>
              <a:sym typeface="DM Sans"/>
            </a:endParaRPr>
          </a:p>
        </p:txBody>
      </p:sp>
      <p:sp>
        <p:nvSpPr>
          <p:cNvPr id="404" name="Google Shape;404;p80"/>
          <p:cNvSpPr txBox="1"/>
          <p:nvPr/>
        </p:nvSpPr>
        <p:spPr>
          <a:xfrm>
            <a:off x="3030025" y="3255725"/>
            <a:ext cx="5901900" cy="615600"/>
          </a:xfrm>
          <a:prstGeom prst="rect">
            <a:avLst/>
          </a:prstGeom>
          <a:solidFill>
            <a:schemeClr val="dk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a:solidFill>
                  <a:srgbClr val="D9D9D9"/>
                </a:solidFill>
              </a:rPr>
              <a:t>ALTER TABLE PAISES</a:t>
            </a:r>
            <a:endParaRPr>
              <a:solidFill>
                <a:srgbClr val="D9D9D9"/>
              </a:solidFill>
            </a:endParaRPr>
          </a:p>
          <a:p>
            <a:pPr indent="0" lvl="0" marL="0" marR="0" rtl="0" algn="l">
              <a:lnSpc>
                <a:spcPct val="100000"/>
              </a:lnSpc>
              <a:spcBef>
                <a:spcPts val="0"/>
              </a:spcBef>
              <a:spcAft>
                <a:spcPts val="0"/>
              </a:spcAft>
              <a:buNone/>
            </a:pPr>
            <a:r>
              <a:rPr lang="es-419">
                <a:solidFill>
                  <a:srgbClr val="D9D9D9"/>
                </a:solidFill>
              </a:rPr>
              <a:t>ADD UNIQUE INDEX nombre_pais_UNIQUE (nombre_pais);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81"/>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lt1"/>
                </a:solidFill>
                <a:latin typeface="DM Sans"/>
                <a:ea typeface="DM Sans"/>
                <a:cs typeface="DM Sans"/>
                <a:sym typeface="DM Sans"/>
              </a:rPr>
              <a:t>Restricciones de</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419" sz="4000">
                <a:solidFill>
                  <a:srgbClr val="83AEFB"/>
                </a:solidFill>
                <a:latin typeface="DM Sans"/>
                <a:ea typeface="DM Sans"/>
                <a:cs typeface="DM Sans"/>
                <a:sym typeface="DM Sans"/>
              </a:rPr>
              <a:t>Valor no nulo</a:t>
            </a:r>
            <a:endParaRPr b="1" sz="4000">
              <a:solidFill>
                <a:srgbClr val="83AEFB"/>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82"/>
          <p:cNvSpPr txBox="1"/>
          <p:nvPr/>
        </p:nvSpPr>
        <p:spPr>
          <a:xfrm>
            <a:off x="2722225" y="2750550"/>
            <a:ext cx="6209700" cy="615600"/>
          </a:xfrm>
          <a:prstGeom prst="rect">
            <a:avLst/>
          </a:prstGeom>
          <a:solidFill>
            <a:schemeClr val="dk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419">
                <a:solidFill>
                  <a:srgbClr val="D9D9D9"/>
                </a:solidFill>
              </a:rPr>
              <a:t>ALTER TABLE PAISES</a:t>
            </a:r>
            <a:endParaRPr>
              <a:solidFill>
                <a:srgbClr val="D9D9D9"/>
              </a:solidFill>
            </a:endParaRPr>
          </a:p>
          <a:p>
            <a:pPr indent="0" lvl="0" marL="0" marR="0" rtl="0" algn="l">
              <a:lnSpc>
                <a:spcPct val="100000"/>
              </a:lnSpc>
              <a:spcBef>
                <a:spcPts val="0"/>
              </a:spcBef>
              <a:spcAft>
                <a:spcPts val="0"/>
              </a:spcAft>
              <a:buNone/>
            </a:pPr>
            <a:r>
              <a:rPr lang="es-419">
                <a:solidFill>
                  <a:srgbClr val="D9D9D9"/>
                </a:solidFill>
              </a:rPr>
              <a:t>CHANGE COLUMN nombre_pais nombre_pais VARCHAR(50) NOT NULL ;</a:t>
            </a:r>
            <a:endParaRPr>
              <a:solidFill>
                <a:srgbClr val="D9D9D9"/>
              </a:solidFill>
            </a:endParaRPr>
          </a:p>
        </p:txBody>
      </p:sp>
      <p:sp>
        <p:nvSpPr>
          <p:cNvPr id="415" name="Google Shape;415;p82"/>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Valor No Nulo</a:t>
            </a:r>
            <a:endParaRPr b="1" sz="4000">
              <a:solidFill>
                <a:schemeClr val="dk1"/>
              </a:solidFill>
              <a:latin typeface="DM Sans"/>
              <a:ea typeface="DM Sans"/>
              <a:cs typeface="DM Sans"/>
              <a:sym typeface="DM Sans"/>
            </a:endParaRPr>
          </a:p>
        </p:txBody>
      </p:sp>
      <p:sp>
        <p:nvSpPr>
          <p:cNvPr id="416" name="Google Shape;416;p82"/>
          <p:cNvSpPr txBox="1"/>
          <p:nvPr/>
        </p:nvSpPr>
        <p:spPr>
          <a:xfrm>
            <a:off x="457725" y="1960375"/>
            <a:ext cx="47301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350">
                <a:latin typeface="DM Sans"/>
                <a:ea typeface="DM Sans"/>
                <a:cs typeface="DM Sans"/>
                <a:sym typeface="DM Sans"/>
              </a:rPr>
              <a:t>El nombre de paises debería ser no nulo, ya que sino tengo valores nulos no tendría sentido tener un id de pais sin nombre.</a:t>
            </a:r>
            <a:endParaRPr sz="1350">
              <a:latin typeface="DM Sans"/>
              <a:ea typeface="DM Sans"/>
              <a:cs typeface="DM Sans"/>
              <a:sym typeface="DM Sans"/>
            </a:endParaRPr>
          </a:p>
        </p:txBody>
      </p:sp>
      <p:sp>
        <p:nvSpPr>
          <p:cNvPr id="417" name="Google Shape;417;p82"/>
          <p:cNvSpPr txBox="1"/>
          <p:nvPr/>
        </p:nvSpPr>
        <p:spPr>
          <a:xfrm>
            <a:off x="2722225" y="3724675"/>
            <a:ext cx="6209700" cy="831300"/>
          </a:xfrm>
          <a:prstGeom prst="rect">
            <a:avLst/>
          </a:prstGeom>
          <a:solidFill>
            <a:schemeClr val="dk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a:solidFill>
                  <a:srgbClr val="D9D9D9"/>
                </a:solidFill>
              </a:rPr>
              <a:t>ALTER TABLE PERSONAS</a:t>
            </a:r>
            <a:endParaRPr>
              <a:solidFill>
                <a:srgbClr val="D9D9D9"/>
              </a:solidFill>
            </a:endParaRPr>
          </a:p>
          <a:p>
            <a:pPr indent="0" lvl="0" marL="0" marR="0" rtl="0" algn="l">
              <a:lnSpc>
                <a:spcPct val="100000"/>
              </a:lnSpc>
              <a:spcBef>
                <a:spcPts val="0"/>
              </a:spcBef>
              <a:spcAft>
                <a:spcPts val="0"/>
              </a:spcAft>
              <a:buNone/>
            </a:pPr>
            <a:r>
              <a:rPr lang="es-419">
                <a:solidFill>
                  <a:srgbClr val="D9D9D9"/>
                </a:solidFill>
              </a:rPr>
              <a:t>CHANGE COLUMN nombre_completo nombre_completo VARCHAR(60) NOT NULL ;</a:t>
            </a:r>
            <a:endParaRPr>
              <a:solidFill>
                <a:srgbClr val="D9D9D9"/>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83"/>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lt1"/>
                </a:solidFill>
                <a:latin typeface="DM Sans"/>
                <a:ea typeface="DM Sans"/>
                <a:cs typeface="DM Sans"/>
                <a:sym typeface="DM Sans"/>
              </a:rPr>
              <a:t>Restricciones de</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419" sz="4000">
                <a:solidFill>
                  <a:srgbClr val="83AEFB"/>
                </a:solidFill>
                <a:latin typeface="DM Sans"/>
                <a:ea typeface="DM Sans"/>
                <a:cs typeface="DM Sans"/>
                <a:sym typeface="DM Sans"/>
              </a:rPr>
              <a:t>Clave primaria</a:t>
            </a:r>
            <a:endParaRPr b="1" sz="4000">
              <a:solidFill>
                <a:srgbClr val="83AEFB"/>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84"/>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Clave primaria</a:t>
            </a:r>
            <a:endParaRPr b="1" sz="4000">
              <a:solidFill>
                <a:schemeClr val="dk1"/>
              </a:solidFill>
              <a:latin typeface="DM Sans"/>
              <a:ea typeface="DM Sans"/>
              <a:cs typeface="DM Sans"/>
              <a:sym typeface="DM Sans"/>
            </a:endParaRPr>
          </a:p>
        </p:txBody>
      </p:sp>
      <p:sp>
        <p:nvSpPr>
          <p:cNvPr id="428" name="Google Shape;428;p84"/>
          <p:cNvSpPr txBox="1"/>
          <p:nvPr/>
        </p:nvSpPr>
        <p:spPr>
          <a:xfrm>
            <a:off x="457725" y="1946700"/>
            <a:ext cx="4730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350">
                <a:latin typeface="DM Sans"/>
                <a:ea typeface="DM Sans"/>
                <a:cs typeface="DM Sans"/>
                <a:sym typeface="DM Sans"/>
              </a:rPr>
              <a:t>pais_id será la clave primaria de la tabla PAISES, por lo que será única y no nula.</a:t>
            </a:r>
            <a:endParaRPr sz="1350">
              <a:latin typeface="DM Sans"/>
              <a:ea typeface="DM Sans"/>
              <a:cs typeface="DM Sans"/>
              <a:sym typeface="DM Sans"/>
            </a:endParaRPr>
          </a:p>
        </p:txBody>
      </p:sp>
      <p:sp>
        <p:nvSpPr>
          <p:cNvPr id="429" name="Google Shape;429;p84"/>
          <p:cNvSpPr txBox="1"/>
          <p:nvPr/>
        </p:nvSpPr>
        <p:spPr>
          <a:xfrm>
            <a:off x="2722225" y="2369550"/>
            <a:ext cx="6209700" cy="1046700"/>
          </a:xfrm>
          <a:prstGeom prst="rect">
            <a:avLst/>
          </a:prstGeom>
          <a:solidFill>
            <a:schemeClr val="dk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a:solidFill>
                  <a:srgbClr val="D9D9D9"/>
                </a:solidFill>
              </a:rPr>
              <a:t>ALTER TABLE PAISES</a:t>
            </a:r>
            <a:endParaRPr>
              <a:solidFill>
                <a:srgbClr val="D9D9D9"/>
              </a:solidFill>
            </a:endParaRPr>
          </a:p>
          <a:p>
            <a:pPr indent="0" lvl="0" marL="0" marR="0" rtl="0" algn="l">
              <a:lnSpc>
                <a:spcPct val="100000"/>
              </a:lnSpc>
              <a:spcBef>
                <a:spcPts val="0"/>
              </a:spcBef>
              <a:spcAft>
                <a:spcPts val="0"/>
              </a:spcAft>
              <a:buNone/>
            </a:pPr>
            <a:r>
              <a:rPr lang="es-419">
                <a:solidFill>
                  <a:srgbClr val="D9D9D9"/>
                </a:solidFill>
              </a:rPr>
              <a:t>CHANGE COLUMN pais_id pais_id INT NOT NULL ,</a:t>
            </a:r>
            <a:endParaRPr>
              <a:solidFill>
                <a:srgbClr val="D9D9D9"/>
              </a:solidFill>
            </a:endParaRPr>
          </a:p>
          <a:p>
            <a:pPr indent="0" lvl="0" marL="0" marR="0" rtl="0" algn="l">
              <a:lnSpc>
                <a:spcPct val="100000"/>
              </a:lnSpc>
              <a:spcBef>
                <a:spcPts val="0"/>
              </a:spcBef>
              <a:spcAft>
                <a:spcPts val="0"/>
              </a:spcAft>
              <a:buNone/>
            </a:pPr>
            <a:r>
              <a:rPr lang="es-419">
                <a:solidFill>
                  <a:srgbClr val="D9D9D9"/>
                </a:solidFill>
              </a:rPr>
              <a:t>ADD PRIMARY KEY (pais_id),</a:t>
            </a:r>
            <a:endParaRPr>
              <a:solidFill>
                <a:srgbClr val="D9D9D9"/>
              </a:solidFill>
            </a:endParaRPr>
          </a:p>
          <a:p>
            <a:pPr indent="0" lvl="0" marL="0" marR="0" rtl="0" algn="l">
              <a:lnSpc>
                <a:spcPct val="100000"/>
              </a:lnSpc>
              <a:spcBef>
                <a:spcPts val="0"/>
              </a:spcBef>
              <a:spcAft>
                <a:spcPts val="0"/>
              </a:spcAft>
              <a:buNone/>
            </a:pPr>
            <a:r>
              <a:rPr lang="es-419">
                <a:solidFill>
                  <a:srgbClr val="D9D9D9"/>
                </a:solidFill>
              </a:rPr>
              <a:t>ADD UNIQUE INDEX pais_id_UNIQUE (pais_id);</a:t>
            </a:r>
            <a:endParaRPr>
              <a:solidFill>
                <a:srgbClr val="D9D9D9"/>
              </a:solidFill>
            </a:endParaRPr>
          </a:p>
        </p:txBody>
      </p:sp>
      <p:sp>
        <p:nvSpPr>
          <p:cNvPr id="430" name="Google Shape;430;p84"/>
          <p:cNvSpPr txBox="1"/>
          <p:nvPr/>
        </p:nvSpPr>
        <p:spPr>
          <a:xfrm>
            <a:off x="2722225" y="3534225"/>
            <a:ext cx="6209700" cy="1046700"/>
          </a:xfrm>
          <a:prstGeom prst="rect">
            <a:avLst/>
          </a:prstGeom>
          <a:solidFill>
            <a:schemeClr val="dk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a:solidFill>
                  <a:srgbClr val="D9D9D9"/>
                </a:solidFill>
              </a:rPr>
              <a:t>ALTER TABLE PERSONAS</a:t>
            </a:r>
            <a:endParaRPr>
              <a:solidFill>
                <a:srgbClr val="D9D9D9"/>
              </a:solidFill>
            </a:endParaRPr>
          </a:p>
          <a:p>
            <a:pPr indent="0" lvl="0" marL="0" marR="0" rtl="0" algn="l">
              <a:lnSpc>
                <a:spcPct val="100000"/>
              </a:lnSpc>
              <a:spcBef>
                <a:spcPts val="0"/>
              </a:spcBef>
              <a:spcAft>
                <a:spcPts val="0"/>
              </a:spcAft>
              <a:buNone/>
            </a:pPr>
            <a:r>
              <a:rPr lang="es-419">
                <a:solidFill>
                  <a:srgbClr val="D9D9D9"/>
                </a:solidFill>
              </a:rPr>
              <a:t>CHANGE COLUMN persona_id persona_id INT NOT NULL ,</a:t>
            </a:r>
            <a:endParaRPr>
              <a:solidFill>
                <a:srgbClr val="D9D9D9"/>
              </a:solidFill>
            </a:endParaRPr>
          </a:p>
          <a:p>
            <a:pPr indent="0" lvl="0" marL="0" marR="0" rtl="0" algn="l">
              <a:lnSpc>
                <a:spcPct val="100000"/>
              </a:lnSpc>
              <a:spcBef>
                <a:spcPts val="0"/>
              </a:spcBef>
              <a:spcAft>
                <a:spcPts val="0"/>
              </a:spcAft>
              <a:buNone/>
            </a:pPr>
            <a:r>
              <a:rPr lang="es-419">
                <a:solidFill>
                  <a:srgbClr val="D9D9D9"/>
                </a:solidFill>
              </a:rPr>
              <a:t>ADD PRIMARY KEY (persona_id),</a:t>
            </a:r>
            <a:endParaRPr>
              <a:solidFill>
                <a:srgbClr val="D9D9D9"/>
              </a:solidFill>
            </a:endParaRPr>
          </a:p>
          <a:p>
            <a:pPr indent="0" lvl="0" marL="0" marR="0" rtl="0" algn="l">
              <a:lnSpc>
                <a:spcPct val="100000"/>
              </a:lnSpc>
              <a:spcBef>
                <a:spcPts val="0"/>
              </a:spcBef>
              <a:spcAft>
                <a:spcPts val="0"/>
              </a:spcAft>
              <a:buNone/>
            </a:pPr>
            <a:r>
              <a:rPr lang="es-419">
                <a:solidFill>
                  <a:srgbClr val="D9D9D9"/>
                </a:solidFill>
              </a:rPr>
              <a:t>ADD UNIQUE INDEX persona_id_UNIQUE (persona_id);</a:t>
            </a:r>
            <a:endParaRPr>
              <a:solidFill>
                <a:srgbClr val="D9D9D9"/>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85"/>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s-419" sz="5000">
                <a:solidFill>
                  <a:srgbClr val="E8E7E3"/>
                </a:solidFill>
              </a:rPr>
              <a:t>☕</a:t>
            </a:r>
            <a:endParaRPr sz="5000">
              <a:solidFill>
                <a:srgbClr val="E8E7E3"/>
              </a:solidFill>
            </a:endParaRPr>
          </a:p>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Break</a:t>
            </a:r>
            <a:endParaRPr b="1" sz="4000">
              <a:solidFill>
                <a:schemeClr val="lt1"/>
              </a:solidFill>
              <a:latin typeface="DM Sans"/>
              <a:ea typeface="DM Sans"/>
              <a:cs typeface="DM Sans"/>
              <a:sym typeface="DM Sans"/>
            </a:endParaRPr>
          </a:p>
        </p:txBody>
      </p:sp>
      <p:sp>
        <p:nvSpPr>
          <p:cNvPr id="436" name="Google Shape;436;p85"/>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chemeClr val="lt1"/>
                </a:solidFill>
                <a:latin typeface="DM Sans"/>
                <a:ea typeface="DM Sans"/>
                <a:cs typeface="DM Sans"/>
                <a:sym typeface="DM Sans"/>
              </a:rPr>
              <a:t>¡10 minutos y volvemos!</a:t>
            </a:r>
            <a:endParaRPr sz="2000">
              <a:solidFill>
                <a:schemeClr val="lt1"/>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86"/>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lt1"/>
                </a:solidFill>
                <a:latin typeface="DM Sans"/>
                <a:ea typeface="DM Sans"/>
                <a:cs typeface="DM Sans"/>
                <a:sym typeface="DM Sans"/>
              </a:rPr>
              <a:t>Restricciones de</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419" sz="4000">
                <a:solidFill>
                  <a:srgbClr val="83AEFB"/>
                </a:solidFill>
                <a:latin typeface="DM Sans"/>
                <a:ea typeface="DM Sans"/>
                <a:cs typeface="DM Sans"/>
                <a:sym typeface="DM Sans"/>
              </a:rPr>
              <a:t>integridad referencial</a:t>
            </a:r>
            <a:endParaRPr b="1" sz="4000">
              <a:solidFill>
                <a:srgbClr val="83AEFB"/>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87"/>
          <p:cNvSpPr txBox="1"/>
          <p:nvPr/>
        </p:nvSpPr>
        <p:spPr>
          <a:xfrm>
            <a:off x="1461300" y="1648200"/>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Establecer las condiciones de restricción</a:t>
            </a:r>
            <a:endParaRPr b="1" sz="4000">
              <a:solidFill>
                <a:schemeClr val="dk1"/>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88"/>
          <p:cNvSpPr txBox="1"/>
          <p:nvPr/>
        </p:nvSpPr>
        <p:spPr>
          <a:xfrm>
            <a:off x="457725" y="1071050"/>
            <a:ext cx="47301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Acciones con restricción de integridad</a:t>
            </a:r>
            <a:endParaRPr b="1" sz="4000">
              <a:solidFill>
                <a:schemeClr val="dk1"/>
              </a:solidFill>
              <a:latin typeface="DM Sans"/>
              <a:ea typeface="DM Sans"/>
              <a:cs typeface="DM Sans"/>
              <a:sym typeface="DM Sans"/>
            </a:endParaRPr>
          </a:p>
        </p:txBody>
      </p:sp>
      <p:sp>
        <p:nvSpPr>
          <p:cNvPr id="452" name="Google Shape;452;p88"/>
          <p:cNvSpPr txBox="1"/>
          <p:nvPr/>
        </p:nvSpPr>
        <p:spPr>
          <a:xfrm>
            <a:off x="457725" y="2897425"/>
            <a:ext cx="47301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350">
                <a:latin typeface="DM Sans"/>
                <a:ea typeface="DM Sans"/>
                <a:cs typeface="DM Sans"/>
                <a:sym typeface="DM Sans"/>
              </a:rPr>
              <a:t>Cuando definimos una tabla con sus respectivos índices, claves y relaciones, tenemos la posibilidad de especificar cuatro tipo de acciones diferentes sobre las tablas relacionadas y cómo afectará la información de éstas en el momento de eliminar o actualizar el dato clave de un registro.</a:t>
            </a:r>
            <a:endParaRPr sz="1350">
              <a:latin typeface="DM Sans"/>
              <a:ea typeface="DM Sans"/>
              <a:cs typeface="DM Sans"/>
              <a:sym typeface="DM Sans"/>
            </a:endParaRPr>
          </a:p>
        </p:txBody>
      </p:sp>
      <p:pic>
        <p:nvPicPr>
          <p:cNvPr id="453" name="Google Shape;453;p88"/>
          <p:cNvPicPr preferRelativeResize="0"/>
          <p:nvPr/>
        </p:nvPicPr>
        <p:blipFill rotWithShape="1">
          <a:blip r:embed="rId3">
            <a:alphaModFix/>
          </a:blip>
          <a:srcRect b="0" l="0" r="0" t="0"/>
          <a:stretch/>
        </p:blipFill>
        <p:spPr>
          <a:xfrm>
            <a:off x="5805225" y="1629851"/>
            <a:ext cx="1883775" cy="1883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53"/>
          <p:cNvSpPr txBox="1"/>
          <p:nvPr/>
        </p:nvSpPr>
        <p:spPr>
          <a:xfrm>
            <a:off x="2690561" y="29122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s-419" sz="1350">
                <a:solidFill>
                  <a:schemeClr val="lt1"/>
                </a:solidFill>
                <a:latin typeface="DM Sans"/>
                <a:ea typeface="DM Sans"/>
                <a:cs typeface="DM Sans"/>
                <a:sym typeface="DM Sans"/>
              </a:rPr>
              <a:t>Implementar</a:t>
            </a:r>
            <a:r>
              <a:rPr lang="es-419" sz="1350">
                <a:solidFill>
                  <a:schemeClr val="lt1"/>
                </a:solidFill>
                <a:latin typeface="DM Sans"/>
                <a:ea typeface="DM Sans"/>
                <a:cs typeface="DM Sans"/>
                <a:sym typeface="DM Sans"/>
              </a:rPr>
              <a:t> cada una de ellas</a:t>
            </a:r>
            <a:endParaRPr sz="1350">
              <a:solidFill>
                <a:schemeClr val="lt1"/>
              </a:solidFill>
              <a:latin typeface="DM Sans"/>
              <a:ea typeface="DM Sans"/>
              <a:cs typeface="DM Sans"/>
              <a:sym typeface="DM Sans"/>
            </a:endParaRPr>
          </a:p>
        </p:txBody>
      </p:sp>
      <p:sp>
        <p:nvSpPr>
          <p:cNvPr id="190" name="Google Shape;190;p53"/>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000">
                <a:solidFill>
                  <a:srgbClr val="EAFF6A"/>
                </a:solidFill>
                <a:latin typeface="DM Sans"/>
                <a:ea typeface="DM Sans"/>
                <a:cs typeface="DM Sans"/>
                <a:sym typeface="DM Sans"/>
              </a:rPr>
              <a:t>Objetivos de la clase</a:t>
            </a:r>
            <a:endParaRPr b="1" sz="3000">
              <a:solidFill>
                <a:srgbClr val="EAFF6A"/>
              </a:solidFill>
              <a:latin typeface="DM Sans"/>
              <a:ea typeface="DM Sans"/>
              <a:cs typeface="DM Sans"/>
              <a:sym typeface="DM Sans"/>
            </a:endParaRPr>
          </a:p>
        </p:txBody>
      </p:sp>
      <p:pic>
        <p:nvPicPr>
          <p:cNvPr id="191" name="Google Shape;191;p53"/>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192" name="Google Shape;192;p53"/>
          <p:cNvSpPr txBox="1"/>
          <p:nvPr/>
        </p:nvSpPr>
        <p:spPr>
          <a:xfrm>
            <a:off x="2690561" y="14516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s-419" sz="1350">
                <a:solidFill>
                  <a:schemeClr val="lt1"/>
                </a:solidFill>
                <a:latin typeface="DM Sans"/>
                <a:ea typeface="DM Sans"/>
                <a:cs typeface="DM Sans"/>
                <a:sym typeface="DM Sans"/>
              </a:rPr>
              <a:t>Reconocer</a:t>
            </a:r>
            <a:r>
              <a:rPr lang="es-419" sz="1350">
                <a:solidFill>
                  <a:schemeClr val="lt1"/>
                </a:solidFill>
                <a:latin typeface="DM Sans"/>
                <a:ea typeface="DM Sans"/>
                <a:cs typeface="DM Sans"/>
                <a:sym typeface="DM Sans"/>
              </a:rPr>
              <a:t> la integridad referencial</a:t>
            </a:r>
            <a:endParaRPr sz="1350">
              <a:solidFill>
                <a:schemeClr val="lt1"/>
              </a:solidFill>
              <a:latin typeface="DM Sans"/>
              <a:ea typeface="DM Sans"/>
              <a:cs typeface="DM Sans"/>
              <a:sym typeface="DM Sans"/>
            </a:endParaRPr>
          </a:p>
        </p:txBody>
      </p:sp>
      <p:pic>
        <p:nvPicPr>
          <p:cNvPr id="193" name="Google Shape;193;p53"/>
          <p:cNvPicPr preferRelativeResize="0"/>
          <p:nvPr/>
        </p:nvPicPr>
        <p:blipFill>
          <a:blip r:embed="rId3">
            <a:alphaModFix/>
          </a:blip>
          <a:stretch>
            <a:fillRect/>
          </a:stretch>
        </p:blipFill>
        <p:spPr>
          <a:xfrm>
            <a:off x="2172738" y="2219013"/>
            <a:ext cx="196975" cy="196975"/>
          </a:xfrm>
          <a:prstGeom prst="rect">
            <a:avLst/>
          </a:prstGeom>
          <a:noFill/>
          <a:ln>
            <a:noFill/>
          </a:ln>
        </p:spPr>
      </p:pic>
      <p:sp>
        <p:nvSpPr>
          <p:cNvPr id="194" name="Google Shape;194;p53"/>
          <p:cNvSpPr txBox="1"/>
          <p:nvPr/>
        </p:nvSpPr>
        <p:spPr>
          <a:xfrm>
            <a:off x="2690561" y="215416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s-419" sz="1350">
                <a:solidFill>
                  <a:schemeClr val="lt1"/>
                </a:solidFill>
                <a:latin typeface="DM Sans"/>
                <a:ea typeface="DM Sans"/>
                <a:cs typeface="DM Sans"/>
                <a:sym typeface="DM Sans"/>
              </a:rPr>
              <a:t>Identificar</a:t>
            </a:r>
            <a:r>
              <a:rPr lang="es-419" sz="1350">
                <a:solidFill>
                  <a:schemeClr val="lt1"/>
                </a:solidFill>
                <a:latin typeface="DM Sans"/>
                <a:ea typeface="DM Sans"/>
                <a:cs typeface="DM Sans"/>
                <a:sym typeface="DM Sans"/>
              </a:rPr>
              <a:t> los tipos de restricciones de integridad</a:t>
            </a:r>
            <a:endParaRPr sz="1350">
              <a:solidFill>
                <a:schemeClr val="lt1"/>
              </a:solidFill>
              <a:latin typeface="DM Sans"/>
              <a:ea typeface="DM Sans"/>
              <a:cs typeface="DM Sans"/>
              <a:sym typeface="DM Sans"/>
            </a:endParaRPr>
          </a:p>
        </p:txBody>
      </p:sp>
      <p:pic>
        <p:nvPicPr>
          <p:cNvPr id="195" name="Google Shape;195;p53"/>
          <p:cNvPicPr preferRelativeResize="0"/>
          <p:nvPr/>
        </p:nvPicPr>
        <p:blipFill>
          <a:blip r:embed="rId3">
            <a:alphaModFix/>
          </a:blip>
          <a:stretch>
            <a:fillRect/>
          </a:stretch>
        </p:blipFill>
        <p:spPr>
          <a:xfrm>
            <a:off x="2172138" y="3009938"/>
            <a:ext cx="196975" cy="196975"/>
          </a:xfrm>
          <a:prstGeom prst="rect">
            <a:avLst/>
          </a:prstGeom>
          <a:noFill/>
          <a:ln>
            <a:noFill/>
          </a:ln>
        </p:spPr>
      </p:pic>
      <p:cxnSp>
        <p:nvCxnSpPr>
          <p:cNvPr id="196" name="Google Shape;196;p53"/>
          <p:cNvCxnSpPr>
            <a:stCxn id="191" idx="2"/>
            <a:endCxn id="193" idx="0"/>
          </p:cNvCxnSpPr>
          <p:nvPr/>
        </p:nvCxnSpPr>
        <p:spPr>
          <a:xfrm flipH="1" rot="-5400000">
            <a:off x="2032875" y="1980337"/>
            <a:ext cx="476700" cy="600"/>
          </a:xfrm>
          <a:prstGeom prst="bentConnector3">
            <a:avLst>
              <a:gd fmla="val 50003" name="adj1"/>
            </a:avLst>
          </a:prstGeom>
          <a:noFill/>
          <a:ln cap="flat" cmpd="sng" w="9525">
            <a:solidFill>
              <a:srgbClr val="EAFF6A"/>
            </a:solidFill>
            <a:prstDash val="solid"/>
            <a:round/>
            <a:headEnd len="med" w="med" type="none"/>
            <a:tailEnd len="med" w="med" type="none"/>
          </a:ln>
        </p:spPr>
      </p:cxnSp>
      <p:cxnSp>
        <p:nvCxnSpPr>
          <p:cNvPr id="197" name="Google Shape;197;p53"/>
          <p:cNvCxnSpPr>
            <a:stCxn id="193" idx="2"/>
            <a:endCxn id="195" idx="0"/>
          </p:cNvCxnSpPr>
          <p:nvPr/>
        </p:nvCxnSpPr>
        <p:spPr>
          <a:xfrm rot="5400000">
            <a:off x="1973925" y="2712687"/>
            <a:ext cx="594000" cy="600"/>
          </a:xfrm>
          <a:prstGeom prst="bentConnector3">
            <a:avLst>
              <a:gd fmla="val 49996"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89"/>
          <p:cNvSpPr txBox="1"/>
          <p:nvPr/>
        </p:nvSpPr>
        <p:spPr>
          <a:xfrm>
            <a:off x="457725" y="1071050"/>
            <a:ext cx="47301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Acciones con restricción de integridad</a:t>
            </a:r>
            <a:endParaRPr b="1" sz="4000">
              <a:solidFill>
                <a:schemeClr val="dk1"/>
              </a:solidFill>
              <a:latin typeface="DM Sans"/>
              <a:ea typeface="DM Sans"/>
              <a:cs typeface="DM Sans"/>
              <a:sym typeface="DM Sans"/>
            </a:endParaRPr>
          </a:p>
        </p:txBody>
      </p:sp>
      <p:sp>
        <p:nvSpPr>
          <p:cNvPr id="459" name="Google Shape;459;p89"/>
          <p:cNvSpPr txBox="1"/>
          <p:nvPr/>
        </p:nvSpPr>
        <p:spPr>
          <a:xfrm>
            <a:off x="457725" y="2897425"/>
            <a:ext cx="47301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350">
                <a:latin typeface="DM Sans"/>
                <a:ea typeface="DM Sans"/>
                <a:cs typeface="DM Sans"/>
                <a:sym typeface="DM Sans"/>
              </a:rPr>
              <a:t>Estas acciones a definir, son:</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419" sz="1350">
                <a:latin typeface="DM Sans"/>
                <a:ea typeface="DM Sans"/>
                <a:cs typeface="DM Sans"/>
                <a:sym typeface="DM Sans"/>
              </a:rPr>
              <a:t>CASCADE</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419" sz="1350">
                <a:latin typeface="DM Sans"/>
                <a:ea typeface="DM Sans"/>
                <a:cs typeface="DM Sans"/>
                <a:sym typeface="DM Sans"/>
              </a:rPr>
              <a:t>SET NULL</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419" sz="1350">
                <a:latin typeface="DM Sans"/>
                <a:ea typeface="DM Sans"/>
                <a:cs typeface="DM Sans"/>
                <a:sym typeface="DM Sans"/>
              </a:rPr>
              <a:t>NO ACTION</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419" sz="1350">
                <a:latin typeface="DM Sans"/>
                <a:ea typeface="DM Sans"/>
                <a:cs typeface="DM Sans"/>
                <a:sym typeface="DM Sans"/>
              </a:rPr>
              <a:t>RESTRICT</a:t>
            </a:r>
            <a:endParaRPr sz="1350">
              <a:latin typeface="DM Sans"/>
              <a:ea typeface="DM Sans"/>
              <a:cs typeface="DM Sans"/>
              <a:sym typeface="DM Sans"/>
            </a:endParaRPr>
          </a:p>
          <a:p>
            <a:pPr indent="0" lvl="0" marL="0" rtl="0" algn="l">
              <a:lnSpc>
                <a:spcPct val="100000"/>
              </a:lnSpc>
              <a:spcBef>
                <a:spcPts val="0"/>
              </a:spcBef>
              <a:spcAft>
                <a:spcPts val="0"/>
              </a:spcAft>
              <a:buNone/>
            </a:pPr>
            <a:r>
              <a:rPr lang="es-419" sz="1350">
                <a:latin typeface="DM Sans"/>
                <a:ea typeface="DM Sans"/>
                <a:cs typeface="DM Sans"/>
                <a:sym typeface="DM Sans"/>
              </a:rPr>
              <a:t>Y se aplican directamente sobre las cláusulas </a:t>
            </a:r>
            <a:r>
              <a:rPr lang="es-419" sz="1350">
                <a:latin typeface="Consolas"/>
                <a:ea typeface="Consolas"/>
                <a:cs typeface="Consolas"/>
                <a:sym typeface="Consolas"/>
              </a:rPr>
              <a:t>ON DELETE </a:t>
            </a:r>
            <a:r>
              <a:rPr lang="es-419" sz="1350">
                <a:latin typeface="DM Sans"/>
                <a:ea typeface="DM Sans"/>
                <a:cs typeface="DM Sans"/>
                <a:sym typeface="DM Sans"/>
              </a:rPr>
              <a:t>y </a:t>
            </a:r>
            <a:r>
              <a:rPr lang="es-419" sz="1350">
                <a:latin typeface="Consolas"/>
                <a:ea typeface="Consolas"/>
                <a:cs typeface="Consolas"/>
                <a:sym typeface="Consolas"/>
              </a:rPr>
              <a:t>ON UPDATE</a:t>
            </a:r>
            <a:r>
              <a:rPr lang="es-419" sz="1350">
                <a:latin typeface="DM Sans"/>
                <a:ea typeface="DM Sans"/>
                <a:cs typeface="DM Sans"/>
                <a:sym typeface="DM Sans"/>
              </a:rPr>
              <a:t>.</a:t>
            </a:r>
            <a:endParaRPr sz="1350">
              <a:latin typeface="DM Sans"/>
              <a:ea typeface="DM Sans"/>
              <a:cs typeface="DM Sans"/>
              <a:sym typeface="DM Sans"/>
            </a:endParaRPr>
          </a:p>
        </p:txBody>
      </p:sp>
      <p:pic>
        <p:nvPicPr>
          <p:cNvPr id="460" name="Google Shape;460;p89"/>
          <p:cNvPicPr preferRelativeResize="0"/>
          <p:nvPr/>
        </p:nvPicPr>
        <p:blipFill rotWithShape="1">
          <a:blip r:embed="rId3">
            <a:alphaModFix/>
          </a:blip>
          <a:srcRect b="0" l="0" r="0" t="0"/>
          <a:stretch/>
        </p:blipFill>
        <p:spPr>
          <a:xfrm>
            <a:off x="5805225" y="1629851"/>
            <a:ext cx="1883775" cy="18837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90"/>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Restricciones de integridad en MySQL</a:t>
            </a:r>
            <a:endParaRPr b="1" sz="4000">
              <a:solidFill>
                <a:schemeClr val="dk1"/>
              </a:solidFill>
              <a:latin typeface="DM Sans"/>
              <a:ea typeface="DM Sans"/>
              <a:cs typeface="DM Sans"/>
              <a:sym typeface="DM Sans"/>
            </a:endParaRPr>
          </a:p>
        </p:txBody>
      </p:sp>
      <p:sp>
        <p:nvSpPr>
          <p:cNvPr id="466" name="Google Shape;466;p90"/>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350">
                <a:latin typeface="DM Sans"/>
                <a:ea typeface="DM Sans"/>
                <a:cs typeface="DM Sans"/>
                <a:sym typeface="DM Sans"/>
              </a:rPr>
              <a:t>En las bases de datos Mysql InnoDB, pueden especificarse las restricciones del tipo clave externa (Foreign Key Constraints), para que la Base de datos impida que se realicen operaciones sobre registros que provoquen inconsistencia en la información almacenada.</a:t>
            </a:r>
            <a:endParaRPr sz="1350">
              <a:latin typeface="DM Sans"/>
              <a:ea typeface="DM Sans"/>
              <a:cs typeface="DM Sans"/>
              <a:sym typeface="DM Sans"/>
            </a:endParaRPr>
          </a:p>
        </p:txBody>
      </p:sp>
      <p:sp>
        <p:nvSpPr>
          <p:cNvPr id="467" name="Google Shape;467;p90"/>
          <p:cNvSpPr txBox="1"/>
          <p:nvPr/>
        </p:nvSpPr>
        <p:spPr>
          <a:xfrm>
            <a:off x="4527575" y="1908175"/>
            <a:ext cx="38346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350">
                <a:latin typeface="DM Sans"/>
                <a:ea typeface="DM Sans"/>
                <a:cs typeface="DM Sans"/>
                <a:sym typeface="DM Sans"/>
              </a:rPr>
              <a:t>De esta forma impediremos a través de una restricción de clave externa que se cambien valores en la base de datos mediante </a:t>
            </a:r>
            <a:r>
              <a:rPr lang="es-419" sz="1350">
                <a:latin typeface="Consolas"/>
                <a:ea typeface="Consolas"/>
                <a:cs typeface="Consolas"/>
                <a:sym typeface="Consolas"/>
              </a:rPr>
              <a:t>DELETE</a:t>
            </a:r>
            <a:r>
              <a:rPr lang="es-419" sz="1350">
                <a:latin typeface="DM Sans"/>
                <a:ea typeface="DM Sans"/>
                <a:cs typeface="DM Sans"/>
                <a:sym typeface="DM Sans"/>
              </a:rPr>
              <a:t> o </a:t>
            </a:r>
            <a:r>
              <a:rPr lang="es-419" sz="1350">
                <a:latin typeface="Consolas"/>
                <a:ea typeface="Consolas"/>
                <a:cs typeface="Consolas"/>
                <a:sym typeface="Consolas"/>
              </a:rPr>
              <a:t>UPDATE</a:t>
            </a:r>
            <a:r>
              <a:rPr lang="es-419" sz="1350">
                <a:latin typeface="DM Sans"/>
                <a:ea typeface="DM Sans"/>
                <a:cs typeface="DM Sans"/>
                <a:sym typeface="DM Sans"/>
              </a:rPr>
              <a:t>, afectando de forma no controlada la integridad referencial de sus tablas.</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91"/>
          <p:cNvSpPr/>
          <p:nvPr/>
        </p:nvSpPr>
        <p:spPr>
          <a:xfrm>
            <a:off x="647400" y="1435950"/>
            <a:ext cx="7849200" cy="3070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91"/>
          <p:cNvSpPr txBox="1"/>
          <p:nvPr/>
        </p:nvSpPr>
        <p:spPr>
          <a:xfrm>
            <a:off x="1461300" y="345975"/>
            <a:ext cx="6221400" cy="11544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Restricciones de integridad en MySQL</a:t>
            </a:r>
            <a:endParaRPr b="1" sz="3500">
              <a:solidFill>
                <a:schemeClr val="lt1"/>
              </a:solidFill>
              <a:latin typeface="DM Sans"/>
              <a:ea typeface="DM Sans"/>
              <a:cs typeface="DM Sans"/>
              <a:sym typeface="DM Sans"/>
            </a:endParaRPr>
          </a:p>
        </p:txBody>
      </p:sp>
      <p:sp>
        <p:nvSpPr>
          <p:cNvPr id="474" name="Google Shape;474;p91"/>
          <p:cNvSpPr txBox="1"/>
          <p:nvPr/>
        </p:nvSpPr>
        <p:spPr>
          <a:xfrm>
            <a:off x="5852375" y="1671800"/>
            <a:ext cx="21663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350">
                <a:latin typeface="DM Sans"/>
                <a:ea typeface="DM Sans"/>
                <a:cs typeface="DM Sans"/>
                <a:sym typeface="DM Sans"/>
              </a:rPr>
              <a:t>Mysql Workbench tiene disponible esta opción dentro del módulo </a:t>
            </a:r>
            <a:r>
              <a:rPr b="1" lang="es-419" sz="1350">
                <a:latin typeface="DM Sans"/>
                <a:ea typeface="DM Sans"/>
                <a:cs typeface="DM Sans"/>
                <a:sym typeface="DM Sans"/>
              </a:rPr>
              <a:t>Creación de tablas &gt; Foreign Keys</a:t>
            </a:r>
            <a:r>
              <a:rPr lang="es-419" sz="1350">
                <a:latin typeface="DM Sans"/>
                <a:ea typeface="DM Sans"/>
                <a:cs typeface="DM Sans"/>
                <a:sym typeface="DM Sans"/>
              </a:rPr>
              <a:t>.</a:t>
            </a:r>
            <a:endParaRPr sz="1350">
              <a:latin typeface="DM Sans"/>
              <a:ea typeface="DM Sans"/>
              <a:cs typeface="DM Sans"/>
              <a:sym typeface="DM Sans"/>
            </a:endParaRPr>
          </a:p>
        </p:txBody>
      </p:sp>
      <p:pic>
        <p:nvPicPr>
          <p:cNvPr id="475" name="Google Shape;475;p91"/>
          <p:cNvPicPr preferRelativeResize="0"/>
          <p:nvPr/>
        </p:nvPicPr>
        <p:blipFill rotWithShape="1">
          <a:blip r:embed="rId3">
            <a:alphaModFix/>
          </a:blip>
          <a:srcRect b="0" l="0" r="6585" t="0"/>
          <a:stretch/>
        </p:blipFill>
        <p:spPr>
          <a:xfrm>
            <a:off x="803200" y="1671800"/>
            <a:ext cx="4250552" cy="259880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92"/>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lt1"/>
                </a:solidFill>
                <a:latin typeface="DM Sans"/>
                <a:ea typeface="DM Sans"/>
                <a:cs typeface="DM Sans"/>
                <a:sym typeface="DM Sans"/>
              </a:rPr>
              <a:t>Eliminación </a:t>
            </a:r>
            <a:r>
              <a:rPr b="1" lang="es-419" sz="4000">
                <a:solidFill>
                  <a:srgbClr val="EAFF6A"/>
                </a:solidFill>
                <a:latin typeface="DM Sans"/>
                <a:ea typeface="DM Sans"/>
                <a:cs typeface="DM Sans"/>
                <a:sym typeface="DM Sans"/>
              </a:rPr>
              <a:t>de datos</a:t>
            </a:r>
            <a:endParaRPr b="1" sz="4000">
              <a:solidFill>
                <a:srgbClr val="EAFF6A"/>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9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On delete cascade</a:t>
            </a:r>
            <a:endParaRPr b="1" sz="4000">
              <a:solidFill>
                <a:schemeClr val="dk1"/>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9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On delete cascade</a:t>
            </a:r>
            <a:endParaRPr b="1" sz="4000">
              <a:solidFill>
                <a:schemeClr val="dk1"/>
              </a:solidFill>
              <a:latin typeface="DM Sans"/>
              <a:ea typeface="DM Sans"/>
              <a:cs typeface="DM Sans"/>
              <a:sym typeface="DM Sans"/>
            </a:endParaRPr>
          </a:p>
        </p:txBody>
      </p:sp>
      <p:sp>
        <p:nvSpPr>
          <p:cNvPr id="491" name="Google Shape;491;p94"/>
          <p:cNvSpPr txBox="1"/>
          <p:nvPr/>
        </p:nvSpPr>
        <p:spPr>
          <a:xfrm>
            <a:off x="473350" y="1908175"/>
            <a:ext cx="7625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350">
                <a:latin typeface="DM Sans"/>
                <a:ea typeface="DM Sans"/>
                <a:cs typeface="DM Sans"/>
                <a:sym typeface="DM Sans"/>
              </a:rPr>
              <a:t>Creamos la clave foránea entre las tablas personas y país con la restricción de integridad referencial on delete cascade:</a:t>
            </a:r>
            <a:endParaRPr sz="1350">
              <a:latin typeface="DM Sans"/>
              <a:ea typeface="DM Sans"/>
              <a:cs typeface="DM Sans"/>
              <a:sym typeface="DM Sans"/>
            </a:endParaRPr>
          </a:p>
        </p:txBody>
      </p:sp>
      <p:sp>
        <p:nvSpPr>
          <p:cNvPr id="492" name="Google Shape;492;p94"/>
          <p:cNvSpPr txBox="1"/>
          <p:nvPr/>
        </p:nvSpPr>
        <p:spPr>
          <a:xfrm>
            <a:off x="1439050" y="3335850"/>
            <a:ext cx="6209700" cy="831300"/>
          </a:xfrm>
          <a:prstGeom prst="rect">
            <a:avLst/>
          </a:prstGeom>
          <a:solidFill>
            <a:schemeClr val="dk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a:solidFill>
                  <a:srgbClr val="D9D9D9"/>
                </a:solidFill>
              </a:rPr>
              <a:t>ALTER TABLE PERSONAS ADD CONSTRAINT FK_PERSONAS_PAIS</a:t>
            </a:r>
            <a:endParaRPr>
              <a:solidFill>
                <a:srgbClr val="D9D9D9"/>
              </a:solidFill>
            </a:endParaRPr>
          </a:p>
          <a:p>
            <a:pPr indent="0" lvl="0" marL="0" marR="0" rtl="0" algn="l">
              <a:lnSpc>
                <a:spcPct val="100000"/>
              </a:lnSpc>
              <a:spcBef>
                <a:spcPts val="0"/>
              </a:spcBef>
              <a:spcAft>
                <a:spcPts val="0"/>
              </a:spcAft>
              <a:buNone/>
            </a:pPr>
            <a:r>
              <a:rPr lang="es-419">
                <a:solidFill>
                  <a:srgbClr val="D9D9D9"/>
                </a:solidFill>
              </a:rPr>
              <a:t>FOREIGN KEY (pais_id) REFERENCES PAISES(pais_id) ON DELETE CASCADE;</a:t>
            </a:r>
            <a:endParaRPr>
              <a:solidFill>
                <a:srgbClr val="D9D9D9"/>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95"/>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On delete cascade</a:t>
            </a:r>
            <a:endParaRPr b="1" sz="4000">
              <a:solidFill>
                <a:schemeClr val="dk1"/>
              </a:solidFill>
              <a:latin typeface="DM Sans"/>
              <a:ea typeface="DM Sans"/>
              <a:cs typeface="DM Sans"/>
              <a:sym typeface="DM Sans"/>
            </a:endParaRPr>
          </a:p>
        </p:txBody>
      </p:sp>
      <p:sp>
        <p:nvSpPr>
          <p:cNvPr id="498" name="Google Shape;498;p95"/>
          <p:cNvSpPr txBox="1"/>
          <p:nvPr/>
        </p:nvSpPr>
        <p:spPr>
          <a:xfrm>
            <a:off x="457725" y="2440225"/>
            <a:ext cx="47301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350">
                <a:latin typeface="DM Sans"/>
                <a:ea typeface="DM Sans"/>
                <a:cs typeface="DM Sans"/>
                <a:sym typeface="DM Sans"/>
              </a:rPr>
              <a:t>Agregamos datos a las tablas:</a:t>
            </a:r>
            <a:endParaRPr sz="1350">
              <a:latin typeface="DM Sans"/>
              <a:ea typeface="DM Sans"/>
              <a:cs typeface="DM Sans"/>
              <a:sym typeface="DM Sans"/>
            </a:endParaRPr>
          </a:p>
        </p:txBody>
      </p:sp>
      <p:sp>
        <p:nvSpPr>
          <p:cNvPr id="499" name="Google Shape;499;p95"/>
          <p:cNvSpPr txBox="1"/>
          <p:nvPr/>
        </p:nvSpPr>
        <p:spPr>
          <a:xfrm>
            <a:off x="3727750" y="1443475"/>
            <a:ext cx="5255400" cy="23859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00">
                <a:solidFill>
                  <a:schemeClr val="lt1"/>
                </a:solidFill>
              </a:rPr>
              <a:t>INSERT INTO PAISES (pais_id, nombre_pais) VALUES </a:t>
            </a:r>
            <a:endParaRPr sz="1100">
              <a:solidFill>
                <a:schemeClr val="lt1"/>
              </a:solidFill>
            </a:endParaRPr>
          </a:p>
          <a:p>
            <a:pPr indent="0" lvl="0" marL="0" rtl="0" algn="l">
              <a:spcBef>
                <a:spcPts val="0"/>
              </a:spcBef>
              <a:spcAft>
                <a:spcPts val="0"/>
              </a:spcAft>
              <a:buNone/>
            </a:pPr>
            <a:r>
              <a:rPr lang="es-419" sz="1100">
                <a:solidFill>
                  <a:schemeClr val="lt1"/>
                </a:solidFill>
              </a:rPr>
              <a:t>(1, 'España'),</a:t>
            </a:r>
            <a:endParaRPr sz="1100">
              <a:solidFill>
                <a:schemeClr val="lt1"/>
              </a:solidFill>
            </a:endParaRPr>
          </a:p>
          <a:p>
            <a:pPr indent="0" lvl="0" marL="0" rtl="0" algn="l">
              <a:spcBef>
                <a:spcPts val="0"/>
              </a:spcBef>
              <a:spcAft>
                <a:spcPts val="0"/>
              </a:spcAft>
              <a:buNone/>
            </a:pPr>
            <a:r>
              <a:rPr lang="es-419" sz="1100">
                <a:solidFill>
                  <a:schemeClr val="lt1"/>
                </a:solidFill>
              </a:rPr>
              <a:t>(2, 'Italia'),</a:t>
            </a:r>
            <a:endParaRPr sz="1100">
              <a:solidFill>
                <a:schemeClr val="lt1"/>
              </a:solidFill>
            </a:endParaRPr>
          </a:p>
          <a:p>
            <a:pPr indent="0" lvl="0" marL="0" rtl="0" algn="l">
              <a:spcBef>
                <a:spcPts val="0"/>
              </a:spcBef>
              <a:spcAft>
                <a:spcPts val="0"/>
              </a:spcAft>
              <a:buNone/>
            </a:pPr>
            <a:r>
              <a:rPr lang="es-419" sz="1100">
                <a:solidFill>
                  <a:schemeClr val="lt1"/>
                </a:solidFill>
              </a:rPr>
              <a:t>(3, 'Argentina'),</a:t>
            </a:r>
            <a:endParaRPr sz="1100">
              <a:solidFill>
                <a:schemeClr val="lt1"/>
              </a:solidFill>
            </a:endParaRPr>
          </a:p>
          <a:p>
            <a:pPr indent="0" lvl="0" marL="0" rtl="0" algn="l">
              <a:spcBef>
                <a:spcPts val="0"/>
              </a:spcBef>
              <a:spcAft>
                <a:spcPts val="0"/>
              </a:spcAft>
              <a:buNone/>
            </a:pPr>
            <a:r>
              <a:rPr lang="es-419" sz="1100">
                <a:solidFill>
                  <a:schemeClr val="lt1"/>
                </a:solidFill>
              </a:rPr>
              <a:t>(4, 'Albania'),</a:t>
            </a:r>
            <a:endParaRPr sz="1100">
              <a:solidFill>
                <a:schemeClr val="lt1"/>
              </a:solidFill>
            </a:endParaRPr>
          </a:p>
          <a:p>
            <a:pPr indent="0" lvl="0" marL="0" rtl="0" algn="l">
              <a:spcBef>
                <a:spcPts val="0"/>
              </a:spcBef>
              <a:spcAft>
                <a:spcPts val="0"/>
              </a:spcAft>
              <a:buNone/>
            </a:pPr>
            <a:r>
              <a:rPr lang="es-419" sz="1100">
                <a:solidFill>
                  <a:schemeClr val="lt1"/>
                </a:solidFill>
              </a:rPr>
              <a:t>(5, 'Brasil');</a:t>
            </a:r>
            <a:endParaRPr sz="1100">
              <a:solidFill>
                <a:schemeClr val="lt1"/>
              </a:solidFill>
            </a:endParaRPr>
          </a:p>
          <a:p>
            <a:pPr indent="0" lvl="0" marL="0" rtl="0" algn="l">
              <a:spcBef>
                <a:spcPts val="0"/>
              </a:spcBef>
              <a:spcAft>
                <a:spcPts val="0"/>
              </a:spcAft>
              <a:buNone/>
            </a:pPr>
            <a:r>
              <a:t/>
            </a:r>
            <a:endParaRPr sz="1100">
              <a:solidFill>
                <a:schemeClr val="lt1"/>
              </a:solidFill>
            </a:endParaRPr>
          </a:p>
          <a:p>
            <a:pPr indent="0" lvl="0" marL="0" rtl="0" algn="l">
              <a:spcBef>
                <a:spcPts val="0"/>
              </a:spcBef>
              <a:spcAft>
                <a:spcPts val="0"/>
              </a:spcAft>
              <a:buNone/>
            </a:pPr>
            <a:r>
              <a:rPr lang="es-419" sz="1100">
                <a:solidFill>
                  <a:schemeClr val="lt1"/>
                </a:solidFill>
              </a:rPr>
              <a:t>INSERT INTO PERSONAS (persona_id, nombre_completo, pais_id) VALUES</a:t>
            </a:r>
            <a:endParaRPr sz="1100">
              <a:solidFill>
                <a:schemeClr val="lt1"/>
              </a:solidFill>
            </a:endParaRPr>
          </a:p>
          <a:p>
            <a:pPr indent="0" lvl="0" marL="0" rtl="0" algn="l">
              <a:spcBef>
                <a:spcPts val="0"/>
              </a:spcBef>
              <a:spcAft>
                <a:spcPts val="0"/>
              </a:spcAft>
              <a:buNone/>
            </a:pPr>
            <a:r>
              <a:rPr lang="es-419" sz="1100">
                <a:solidFill>
                  <a:schemeClr val="lt1"/>
                </a:solidFill>
              </a:rPr>
              <a:t>(1, 'Fernando Omar', 3),</a:t>
            </a:r>
            <a:endParaRPr sz="1100">
              <a:solidFill>
                <a:schemeClr val="lt1"/>
              </a:solidFill>
            </a:endParaRPr>
          </a:p>
          <a:p>
            <a:pPr indent="0" lvl="0" marL="0" rtl="0" algn="l">
              <a:spcBef>
                <a:spcPts val="0"/>
              </a:spcBef>
              <a:spcAft>
                <a:spcPts val="0"/>
              </a:spcAft>
              <a:buNone/>
            </a:pPr>
            <a:r>
              <a:rPr lang="es-419" sz="1100">
                <a:solidFill>
                  <a:schemeClr val="lt1"/>
                </a:solidFill>
              </a:rPr>
              <a:t>(2, 'Julian Conte', 3),</a:t>
            </a:r>
            <a:endParaRPr sz="1100">
              <a:solidFill>
                <a:schemeClr val="lt1"/>
              </a:solidFill>
            </a:endParaRPr>
          </a:p>
          <a:p>
            <a:pPr indent="0" lvl="0" marL="0" rtl="0" algn="l">
              <a:spcBef>
                <a:spcPts val="0"/>
              </a:spcBef>
              <a:spcAft>
                <a:spcPts val="0"/>
              </a:spcAft>
              <a:buNone/>
            </a:pPr>
            <a:r>
              <a:rPr lang="es-419" sz="1100">
                <a:solidFill>
                  <a:schemeClr val="lt1"/>
                </a:solidFill>
              </a:rPr>
              <a:t>(3, 'Nicolas Mariano', 1),</a:t>
            </a:r>
            <a:endParaRPr sz="1100">
              <a:solidFill>
                <a:schemeClr val="lt1"/>
              </a:solidFill>
            </a:endParaRPr>
          </a:p>
          <a:p>
            <a:pPr indent="0" lvl="0" marL="0" rtl="0" algn="l">
              <a:spcBef>
                <a:spcPts val="0"/>
              </a:spcBef>
              <a:spcAft>
                <a:spcPts val="0"/>
              </a:spcAft>
              <a:buNone/>
            </a:pPr>
            <a:r>
              <a:rPr lang="es-419" sz="1100">
                <a:solidFill>
                  <a:schemeClr val="lt1"/>
                </a:solidFill>
              </a:rPr>
              <a:t>(4, 'Laura Grisel', 2),</a:t>
            </a:r>
            <a:endParaRPr sz="1100">
              <a:solidFill>
                <a:schemeClr val="lt1"/>
              </a:solidFill>
            </a:endParaRPr>
          </a:p>
          <a:p>
            <a:pPr indent="0" lvl="0" marL="0" rtl="0" algn="l">
              <a:spcBef>
                <a:spcPts val="0"/>
              </a:spcBef>
              <a:spcAft>
                <a:spcPts val="0"/>
              </a:spcAft>
              <a:buNone/>
            </a:pPr>
            <a:r>
              <a:rPr lang="es-419" sz="1100">
                <a:solidFill>
                  <a:schemeClr val="lt1"/>
                </a:solidFill>
              </a:rPr>
              <a:t>(5, 'Constantino Pascual', 4);</a:t>
            </a:r>
            <a:endParaRPr sz="1100">
              <a:solidFill>
                <a:schemeClr val="l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9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On delete cascade</a:t>
            </a:r>
            <a:endParaRPr b="1" sz="4000">
              <a:solidFill>
                <a:schemeClr val="dk1"/>
              </a:solidFill>
              <a:latin typeface="DM Sans"/>
              <a:ea typeface="DM Sans"/>
              <a:cs typeface="DM Sans"/>
              <a:sym typeface="DM Sans"/>
            </a:endParaRPr>
          </a:p>
        </p:txBody>
      </p:sp>
      <p:sp>
        <p:nvSpPr>
          <p:cNvPr id="505" name="Google Shape;505;p96"/>
          <p:cNvSpPr txBox="1"/>
          <p:nvPr/>
        </p:nvSpPr>
        <p:spPr>
          <a:xfrm>
            <a:off x="493800" y="1224675"/>
            <a:ext cx="7625100" cy="423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550">
                <a:solidFill>
                  <a:schemeClr val="dk1"/>
                </a:solidFill>
                <a:highlight>
                  <a:schemeClr val="accent6"/>
                </a:highlight>
                <a:latin typeface="DM Sans"/>
                <a:ea typeface="DM Sans"/>
                <a:cs typeface="DM Sans"/>
                <a:sym typeface="DM Sans"/>
              </a:rPr>
              <a:t>Tablas relacionadas: personas/país</a:t>
            </a:r>
            <a:endParaRPr sz="1550">
              <a:solidFill>
                <a:schemeClr val="dk1"/>
              </a:solidFill>
              <a:highlight>
                <a:schemeClr val="accent6"/>
              </a:highlight>
              <a:latin typeface="DM Sans"/>
              <a:ea typeface="DM Sans"/>
              <a:cs typeface="DM Sans"/>
              <a:sym typeface="DM Sans"/>
            </a:endParaRPr>
          </a:p>
        </p:txBody>
      </p:sp>
      <p:sp>
        <p:nvSpPr>
          <p:cNvPr id="506" name="Google Shape;506;p96"/>
          <p:cNvSpPr txBox="1"/>
          <p:nvPr/>
        </p:nvSpPr>
        <p:spPr>
          <a:xfrm>
            <a:off x="487150" y="1888250"/>
            <a:ext cx="7625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350">
                <a:latin typeface="DM Sans"/>
                <a:ea typeface="DM Sans"/>
                <a:cs typeface="DM Sans"/>
                <a:sym typeface="DM Sans"/>
              </a:rPr>
              <a:t>Partimos de las siguientes tablas, donde la columna pais_id de la tabla personas es clave foránea y la referencia es la columna homónima de la tabla país.</a:t>
            </a:r>
            <a:endParaRPr sz="1350">
              <a:latin typeface="DM Sans"/>
              <a:ea typeface="DM Sans"/>
              <a:cs typeface="DM Sans"/>
              <a:sym typeface="DM Sans"/>
            </a:endParaRPr>
          </a:p>
        </p:txBody>
      </p:sp>
      <p:pic>
        <p:nvPicPr>
          <p:cNvPr id="507" name="Google Shape;507;p96"/>
          <p:cNvPicPr preferRelativeResize="0"/>
          <p:nvPr/>
        </p:nvPicPr>
        <p:blipFill>
          <a:blip r:embed="rId3">
            <a:alphaModFix/>
          </a:blip>
          <a:stretch>
            <a:fillRect/>
          </a:stretch>
        </p:blipFill>
        <p:spPr>
          <a:xfrm>
            <a:off x="4675210" y="2557588"/>
            <a:ext cx="3624664" cy="1993950"/>
          </a:xfrm>
          <a:prstGeom prst="rect">
            <a:avLst/>
          </a:prstGeom>
          <a:noFill/>
          <a:ln>
            <a:noFill/>
          </a:ln>
        </p:spPr>
      </p:pic>
      <p:pic>
        <p:nvPicPr>
          <p:cNvPr id="508" name="Google Shape;508;p96"/>
          <p:cNvPicPr preferRelativeResize="0"/>
          <p:nvPr/>
        </p:nvPicPr>
        <p:blipFill>
          <a:blip r:embed="rId4">
            <a:alphaModFix/>
          </a:blip>
          <a:stretch>
            <a:fillRect/>
          </a:stretch>
        </p:blipFill>
        <p:spPr>
          <a:xfrm>
            <a:off x="595550" y="2571738"/>
            <a:ext cx="3901300" cy="1965650"/>
          </a:xfrm>
          <a:prstGeom prst="rect">
            <a:avLst/>
          </a:prstGeom>
          <a:noFill/>
          <a:ln>
            <a:noFill/>
          </a:ln>
        </p:spPr>
      </p:pic>
      <p:cxnSp>
        <p:nvCxnSpPr>
          <p:cNvPr id="509" name="Google Shape;509;p96"/>
          <p:cNvCxnSpPr/>
          <p:nvPr/>
        </p:nvCxnSpPr>
        <p:spPr>
          <a:xfrm>
            <a:off x="2943500" y="3748125"/>
            <a:ext cx="1812900" cy="366600"/>
          </a:xfrm>
          <a:prstGeom prst="straightConnector1">
            <a:avLst/>
          </a:prstGeom>
          <a:noFill/>
          <a:ln cap="flat" cmpd="sng" w="19050">
            <a:solidFill>
              <a:srgbClr val="EA90FF"/>
            </a:solidFill>
            <a:prstDash val="solid"/>
            <a:round/>
            <a:headEnd len="med" w="med" type="none"/>
            <a:tailEnd len="med" w="med" type="triangl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pic>
        <p:nvPicPr>
          <p:cNvPr id="514" name="Google Shape;514;p97"/>
          <p:cNvPicPr preferRelativeResize="0"/>
          <p:nvPr/>
        </p:nvPicPr>
        <p:blipFill rotWithShape="1">
          <a:blip r:embed="rId3">
            <a:alphaModFix/>
          </a:blip>
          <a:srcRect b="0" l="0" r="55608" t="44382"/>
          <a:stretch/>
        </p:blipFill>
        <p:spPr>
          <a:xfrm>
            <a:off x="5500150" y="1871800"/>
            <a:ext cx="2271125" cy="1565325"/>
          </a:xfrm>
          <a:prstGeom prst="rect">
            <a:avLst/>
          </a:prstGeom>
          <a:noFill/>
          <a:ln>
            <a:noFill/>
          </a:ln>
        </p:spPr>
      </p:pic>
      <p:sp>
        <p:nvSpPr>
          <p:cNvPr id="515" name="Google Shape;515;p9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On delete cascade</a:t>
            </a:r>
            <a:endParaRPr b="1" sz="4000">
              <a:solidFill>
                <a:schemeClr val="dk1"/>
              </a:solidFill>
              <a:latin typeface="DM Sans"/>
              <a:ea typeface="DM Sans"/>
              <a:cs typeface="DM Sans"/>
              <a:sym typeface="DM Sans"/>
            </a:endParaRPr>
          </a:p>
        </p:txBody>
      </p:sp>
      <p:sp>
        <p:nvSpPr>
          <p:cNvPr id="516" name="Google Shape;516;p97"/>
          <p:cNvSpPr txBox="1"/>
          <p:nvPr/>
        </p:nvSpPr>
        <p:spPr>
          <a:xfrm>
            <a:off x="493800" y="1224675"/>
            <a:ext cx="7625100" cy="423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550">
                <a:solidFill>
                  <a:schemeClr val="dk1"/>
                </a:solidFill>
                <a:highlight>
                  <a:schemeClr val="accent6"/>
                </a:highlight>
                <a:latin typeface="DM Sans"/>
                <a:ea typeface="DM Sans"/>
                <a:cs typeface="DM Sans"/>
                <a:sym typeface="DM Sans"/>
              </a:rPr>
              <a:t>Tablas relacionadas: personas/país</a:t>
            </a:r>
            <a:endParaRPr sz="1550">
              <a:solidFill>
                <a:schemeClr val="dk1"/>
              </a:solidFill>
              <a:highlight>
                <a:schemeClr val="accent6"/>
              </a:highlight>
              <a:latin typeface="DM Sans"/>
              <a:ea typeface="DM Sans"/>
              <a:cs typeface="DM Sans"/>
              <a:sym typeface="DM Sans"/>
            </a:endParaRPr>
          </a:p>
        </p:txBody>
      </p:sp>
      <p:sp>
        <p:nvSpPr>
          <p:cNvPr id="517" name="Google Shape;517;p97"/>
          <p:cNvSpPr/>
          <p:nvPr/>
        </p:nvSpPr>
        <p:spPr>
          <a:xfrm>
            <a:off x="5548350" y="2666128"/>
            <a:ext cx="1978500" cy="2511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97"/>
          <p:cNvSpPr txBox="1"/>
          <p:nvPr/>
        </p:nvSpPr>
        <p:spPr>
          <a:xfrm>
            <a:off x="515400" y="3770225"/>
            <a:ext cx="8418000" cy="37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419" sz="1350">
                <a:latin typeface="DM Sans"/>
                <a:ea typeface="DM Sans"/>
                <a:cs typeface="DM Sans"/>
                <a:sym typeface="DM Sans"/>
              </a:rPr>
              <a:t>Intentemos eliminar el país Argentina con la siguiente sentencia:</a:t>
            </a:r>
            <a:endParaRPr sz="1350">
              <a:latin typeface="DM Sans"/>
              <a:ea typeface="DM Sans"/>
              <a:cs typeface="DM Sans"/>
              <a:sym typeface="DM Sans"/>
            </a:endParaRPr>
          </a:p>
        </p:txBody>
      </p:sp>
      <p:pic>
        <p:nvPicPr>
          <p:cNvPr id="519" name="Google Shape;519;p97"/>
          <p:cNvPicPr preferRelativeResize="0"/>
          <p:nvPr/>
        </p:nvPicPr>
        <p:blipFill rotWithShape="1">
          <a:blip r:embed="rId4">
            <a:alphaModFix/>
          </a:blip>
          <a:srcRect b="0" l="0" r="30675" t="42229"/>
          <a:stretch/>
        </p:blipFill>
        <p:spPr>
          <a:xfrm>
            <a:off x="413550" y="1871788"/>
            <a:ext cx="3988410" cy="1674625"/>
          </a:xfrm>
          <a:prstGeom prst="rect">
            <a:avLst/>
          </a:prstGeom>
          <a:noFill/>
          <a:ln>
            <a:noFill/>
          </a:ln>
        </p:spPr>
      </p:pic>
      <p:sp>
        <p:nvSpPr>
          <p:cNvPr id="520" name="Google Shape;520;p97"/>
          <p:cNvSpPr txBox="1"/>
          <p:nvPr/>
        </p:nvSpPr>
        <p:spPr>
          <a:xfrm>
            <a:off x="3018750" y="4367225"/>
            <a:ext cx="3106500" cy="3540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00">
                <a:solidFill>
                  <a:schemeClr val="lt1"/>
                </a:solidFill>
              </a:rPr>
              <a:t>DELETE FROM PAISES WHERE pais_id = 3</a:t>
            </a:r>
            <a:endParaRPr sz="1100">
              <a:solidFill>
                <a:schemeClr val="lt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9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On delete cascade</a:t>
            </a:r>
            <a:endParaRPr b="1" sz="4000">
              <a:solidFill>
                <a:schemeClr val="dk1"/>
              </a:solidFill>
              <a:latin typeface="DM Sans"/>
              <a:ea typeface="DM Sans"/>
              <a:cs typeface="DM Sans"/>
              <a:sym typeface="DM Sans"/>
            </a:endParaRPr>
          </a:p>
        </p:txBody>
      </p:sp>
      <p:sp>
        <p:nvSpPr>
          <p:cNvPr id="526" name="Google Shape;526;p98"/>
          <p:cNvSpPr txBox="1"/>
          <p:nvPr/>
        </p:nvSpPr>
        <p:spPr>
          <a:xfrm>
            <a:off x="493800" y="1224675"/>
            <a:ext cx="7625100" cy="423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550">
                <a:solidFill>
                  <a:schemeClr val="dk1"/>
                </a:solidFill>
                <a:highlight>
                  <a:schemeClr val="accent6"/>
                </a:highlight>
                <a:latin typeface="DM Sans"/>
                <a:ea typeface="DM Sans"/>
                <a:cs typeface="DM Sans"/>
                <a:sym typeface="DM Sans"/>
              </a:rPr>
              <a:t>Tablas relacionadas: personas/país</a:t>
            </a:r>
            <a:endParaRPr sz="1550">
              <a:solidFill>
                <a:schemeClr val="dk1"/>
              </a:solidFill>
              <a:highlight>
                <a:schemeClr val="accent6"/>
              </a:highlight>
              <a:latin typeface="DM Sans"/>
              <a:ea typeface="DM Sans"/>
              <a:cs typeface="DM Sans"/>
              <a:sym typeface="DM Sans"/>
            </a:endParaRPr>
          </a:p>
        </p:txBody>
      </p:sp>
      <p:sp>
        <p:nvSpPr>
          <p:cNvPr id="527" name="Google Shape;527;p98"/>
          <p:cNvSpPr txBox="1"/>
          <p:nvPr/>
        </p:nvSpPr>
        <p:spPr>
          <a:xfrm>
            <a:off x="515400" y="1789025"/>
            <a:ext cx="8418000" cy="52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419" sz="1350">
                <a:latin typeface="DM Sans"/>
                <a:ea typeface="DM Sans"/>
                <a:cs typeface="DM Sans"/>
                <a:sym typeface="DM Sans"/>
              </a:rPr>
              <a:t>Se eliminó el país Argentina de la tabla PAIS como sus referencias en la tabla PERSONAS debido a que se establece como acción referencial para borrado en cascada. </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p:txBody>
      </p:sp>
      <p:pic>
        <p:nvPicPr>
          <p:cNvPr id="528" name="Google Shape;528;p98"/>
          <p:cNvPicPr preferRelativeResize="0"/>
          <p:nvPr/>
        </p:nvPicPr>
        <p:blipFill>
          <a:blip r:embed="rId3">
            <a:alphaModFix/>
          </a:blip>
          <a:stretch>
            <a:fillRect/>
          </a:stretch>
        </p:blipFill>
        <p:spPr>
          <a:xfrm>
            <a:off x="5204950" y="2745225"/>
            <a:ext cx="2160225" cy="1318975"/>
          </a:xfrm>
          <a:prstGeom prst="rect">
            <a:avLst/>
          </a:prstGeom>
          <a:noFill/>
          <a:ln>
            <a:noFill/>
          </a:ln>
        </p:spPr>
      </p:pic>
      <p:pic>
        <p:nvPicPr>
          <p:cNvPr id="529" name="Google Shape;529;p98"/>
          <p:cNvPicPr preferRelativeResize="0"/>
          <p:nvPr/>
        </p:nvPicPr>
        <p:blipFill>
          <a:blip r:embed="rId4">
            <a:alphaModFix/>
          </a:blip>
          <a:stretch>
            <a:fillRect/>
          </a:stretch>
        </p:blipFill>
        <p:spPr>
          <a:xfrm>
            <a:off x="637975" y="2826550"/>
            <a:ext cx="3700900" cy="1089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1" name="Shape 201"/>
        <p:cNvGrpSpPr/>
        <p:nvPr/>
      </p:nvGrpSpPr>
      <p:grpSpPr>
        <a:xfrm>
          <a:off x="0" y="0"/>
          <a:ext cx="0" cy="0"/>
          <a:chOff x="0" y="0"/>
          <a:chExt cx="0" cy="0"/>
        </a:xfrm>
      </p:grpSpPr>
      <p:sp>
        <p:nvSpPr>
          <p:cNvPr id="202" name="Google Shape;202;p54"/>
          <p:cNvSpPr txBox="1"/>
          <p:nvPr/>
        </p:nvSpPr>
        <p:spPr>
          <a:xfrm>
            <a:off x="1404863"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lt1"/>
                </a:solidFill>
                <a:latin typeface="DM Sans"/>
                <a:ea typeface="DM Sans"/>
                <a:cs typeface="DM Sans"/>
                <a:sym typeface="DM Sans"/>
              </a:rPr>
              <a:t>Integridad </a:t>
            </a:r>
            <a:r>
              <a:rPr b="1" lang="es-419" sz="4000">
                <a:solidFill>
                  <a:srgbClr val="EA90FF"/>
                </a:solidFill>
                <a:latin typeface="DM Sans"/>
                <a:ea typeface="DM Sans"/>
                <a:cs typeface="DM Sans"/>
                <a:sym typeface="DM Sans"/>
              </a:rPr>
              <a:t>referencial</a:t>
            </a:r>
            <a:endParaRPr b="1" sz="4000">
              <a:solidFill>
                <a:srgbClr val="EA90FF"/>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99"/>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On delete - restrict - no action</a:t>
            </a:r>
            <a:endParaRPr b="1" sz="4000">
              <a:solidFill>
                <a:schemeClr val="dk1"/>
              </a:solidFill>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10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On delete restrict - no action</a:t>
            </a:r>
            <a:endParaRPr b="1" sz="4000">
              <a:solidFill>
                <a:schemeClr val="dk1"/>
              </a:solidFill>
              <a:latin typeface="DM Sans"/>
              <a:ea typeface="DM Sans"/>
              <a:cs typeface="DM Sans"/>
              <a:sym typeface="DM Sans"/>
            </a:endParaRPr>
          </a:p>
        </p:txBody>
      </p:sp>
      <p:sp>
        <p:nvSpPr>
          <p:cNvPr id="540" name="Google Shape;540;p100"/>
          <p:cNvSpPr txBox="1"/>
          <p:nvPr/>
        </p:nvSpPr>
        <p:spPr>
          <a:xfrm>
            <a:off x="515400" y="1789025"/>
            <a:ext cx="7631400" cy="52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419" sz="1350">
                <a:latin typeface="DM Sans"/>
                <a:ea typeface="DM Sans"/>
                <a:cs typeface="DM Sans"/>
                <a:sym typeface="DM Sans"/>
              </a:rPr>
              <a:t>La acción referencia restrict y no action tienen igual resultado, aunque tienen diferentes tiempos de ejecución. La acción referencial restrict se ejecuta luego de la aplicación de la sentencia delete y no action antes de ejecutarse la sentencia delete. </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10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On delete restrict - no action</a:t>
            </a:r>
            <a:endParaRPr b="1" sz="4000">
              <a:solidFill>
                <a:schemeClr val="dk1"/>
              </a:solidFill>
              <a:latin typeface="DM Sans"/>
              <a:ea typeface="DM Sans"/>
              <a:cs typeface="DM Sans"/>
              <a:sym typeface="DM Sans"/>
            </a:endParaRPr>
          </a:p>
        </p:txBody>
      </p:sp>
      <p:sp>
        <p:nvSpPr>
          <p:cNvPr id="546" name="Google Shape;546;p101"/>
          <p:cNvSpPr txBox="1"/>
          <p:nvPr/>
        </p:nvSpPr>
        <p:spPr>
          <a:xfrm>
            <a:off x="515400" y="1789025"/>
            <a:ext cx="7803900" cy="52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419" sz="1350">
                <a:latin typeface="DM Sans"/>
                <a:ea typeface="DM Sans"/>
                <a:cs typeface="DM Sans"/>
                <a:sym typeface="DM Sans"/>
              </a:rPr>
              <a:t>Creamos la clave extranjera entre las tablas personas y pais con la restricción de integridad referencial on delete restrict o no action:</a:t>
            </a:r>
            <a:endParaRPr sz="1350">
              <a:latin typeface="DM Sans"/>
              <a:ea typeface="DM Sans"/>
              <a:cs typeface="DM Sans"/>
              <a:sym typeface="DM Sans"/>
            </a:endParaRPr>
          </a:p>
        </p:txBody>
      </p:sp>
      <p:sp>
        <p:nvSpPr>
          <p:cNvPr id="547" name="Google Shape;547;p101"/>
          <p:cNvSpPr txBox="1"/>
          <p:nvPr/>
        </p:nvSpPr>
        <p:spPr>
          <a:xfrm>
            <a:off x="2917350" y="3413457"/>
            <a:ext cx="3000000" cy="392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s-419" sz="1350">
                <a:latin typeface="DM Sans"/>
                <a:ea typeface="DM Sans"/>
                <a:cs typeface="DM Sans"/>
                <a:sym typeface="DM Sans"/>
              </a:rPr>
              <a:t>O</a:t>
            </a:r>
            <a:endParaRPr sz="1350">
              <a:latin typeface="DM Sans"/>
              <a:ea typeface="DM Sans"/>
              <a:cs typeface="DM Sans"/>
              <a:sym typeface="DM Sans"/>
            </a:endParaRPr>
          </a:p>
        </p:txBody>
      </p:sp>
      <p:sp>
        <p:nvSpPr>
          <p:cNvPr id="548" name="Google Shape;548;p101"/>
          <p:cNvSpPr txBox="1"/>
          <p:nvPr/>
        </p:nvSpPr>
        <p:spPr>
          <a:xfrm>
            <a:off x="1075000" y="3413450"/>
            <a:ext cx="6937800" cy="6156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solidFill>
                  <a:schemeClr val="lt1"/>
                </a:solidFill>
              </a:rPr>
              <a:t>ALTER TABLE PERSONAS ADD CONSTRAINT FK_PERSONAS_PAIS</a:t>
            </a:r>
            <a:endParaRPr>
              <a:solidFill>
                <a:schemeClr val="lt1"/>
              </a:solidFill>
            </a:endParaRPr>
          </a:p>
          <a:p>
            <a:pPr indent="0" lvl="0" marL="0" rtl="0" algn="l">
              <a:spcBef>
                <a:spcPts val="0"/>
              </a:spcBef>
              <a:spcAft>
                <a:spcPts val="0"/>
              </a:spcAft>
              <a:buNone/>
            </a:pPr>
            <a:r>
              <a:rPr lang="es-419">
                <a:solidFill>
                  <a:schemeClr val="lt1"/>
                </a:solidFill>
              </a:rPr>
              <a:t>FOREIGN KEY (pais_id) REFERENCES PAISES(pais_id) ON DELETE RESTRICT;</a:t>
            </a:r>
            <a:endParaRPr>
              <a:solidFill>
                <a:schemeClr val="lt1"/>
              </a:solidFill>
            </a:endParaRPr>
          </a:p>
        </p:txBody>
      </p:sp>
      <p:sp>
        <p:nvSpPr>
          <p:cNvPr id="549" name="Google Shape;549;p101"/>
          <p:cNvSpPr txBox="1"/>
          <p:nvPr/>
        </p:nvSpPr>
        <p:spPr>
          <a:xfrm>
            <a:off x="515400" y="4715725"/>
            <a:ext cx="5866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000"/>
              <a:t>*Debemos eliminar la FK creada previamente</a:t>
            </a:r>
            <a:endParaRPr sz="10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10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On delete restrict - no action</a:t>
            </a:r>
            <a:endParaRPr b="1" sz="4000">
              <a:solidFill>
                <a:schemeClr val="dk1"/>
              </a:solidFill>
              <a:latin typeface="DM Sans"/>
              <a:ea typeface="DM Sans"/>
              <a:cs typeface="DM Sans"/>
              <a:sym typeface="DM Sans"/>
            </a:endParaRPr>
          </a:p>
        </p:txBody>
      </p:sp>
      <p:sp>
        <p:nvSpPr>
          <p:cNvPr id="555" name="Google Shape;555;p102"/>
          <p:cNvSpPr txBox="1"/>
          <p:nvPr/>
        </p:nvSpPr>
        <p:spPr>
          <a:xfrm>
            <a:off x="493800" y="1224675"/>
            <a:ext cx="7625100" cy="423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550">
                <a:solidFill>
                  <a:schemeClr val="dk1"/>
                </a:solidFill>
                <a:highlight>
                  <a:schemeClr val="accent6"/>
                </a:highlight>
                <a:latin typeface="DM Sans"/>
                <a:ea typeface="DM Sans"/>
                <a:cs typeface="DM Sans"/>
                <a:sym typeface="DM Sans"/>
              </a:rPr>
              <a:t>Tablas relacionadas: personas/país</a:t>
            </a:r>
            <a:endParaRPr sz="1550">
              <a:solidFill>
                <a:schemeClr val="dk1"/>
              </a:solidFill>
              <a:highlight>
                <a:schemeClr val="accent6"/>
              </a:highlight>
              <a:latin typeface="DM Sans"/>
              <a:ea typeface="DM Sans"/>
              <a:cs typeface="DM Sans"/>
              <a:sym typeface="DM Sans"/>
            </a:endParaRPr>
          </a:p>
        </p:txBody>
      </p:sp>
      <p:sp>
        <p:nvSpPr>
          <p:cNvPr id="556" name="Google Shape;556;p102"/>
          <p:cNvSpPr txBox="1"/>
          <p:nvPr/>
        </p:nvSpPr>
        <p:spPr>
          <a:xfrm>
            <a:off x="439200" y="3617825"/>
            <a:ext cx="8418000" cy="52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419" sz="1350">
                <a:latin typeface="DM Sans"/>
                <a:ea typeface="DM Sans"/>
                <a:cs typeface="DM Sans"/>
                <a:sym typeface="DM Sans"/>
              </a:rPr>
              <a:t>Intentemos eliminar el pais España con la siguiente sentencia:</a:t>
            </a:r>
            <a:endParaRPr sz="1350">
              <a:latin typeface="DM Sans"/>
              <a:ea typeface="DM Sans"/>
              <a:cs typeface="DM Sans"/>
              <a:sym typeface="DM Sans"/>
            </a:endParaRPr>
          </a:p>
        </p:txBody>
      </p:sp>
      <p:pic>
        <p:nvPicPr>
          <p:cNvPr id="557" name="Google Shape;557;p102"/>
          <p:cNvPicPr preferRelativeResize="0"/>
          <p:nvPr/>
        </p:nvPicPr>
        <p:blipFill>
          <a:blip r:embed="rId3">
            <a:alphaModFix/>
          </a:blip>
          <a:stretch>
            <a:fillRect/>
          </a:stretch>
        </p:blipFill>
        <p:spPr>
          <a:xfrm>
            <a:off x="5174400" y="1912263"/>
            <a:ext cx="2160225" cy="1318975"/>
          </a:xfrm>
          <a:prstGeom prst="rect">
            <a:avLst/>
          </a:prstGeom>
          <a:noFill/>
          <a:ln>
            <a:noFill/>
          </a:ln>
        </p:spPr>
      </p:pic>
      <p:pic>
        <p:nvPicPr>
          <p:cNvPr id="558" name="Google Shape;558;p102"/>
          <p:cNvPicPr preferRelativeResize="0"/>
          <p:nvPr/>
        </p:nvPicPr>
        <p:blipFill>
          <a:blip r:embed="rId4">
            <a:alphaModFix/>
          </a:blip>
          <a:stretch>
            <a:fillRect/>
          </a:stretch>
        </p:blipFill>
        <p:spPr>
          <a:xfrm>
            <a:off x="607425" y="1993588"/>
            <a:ext cx="3700900" cy="1089125"/>
          </a:xfrm>
          <a:prstGeom prst="rect">
            <a:avLst/>
          </a:prstGeom>
          <a:noFill/>
          <a:ln>
            <a:noFill/>
          </a:ln>
        </p:spPr>
      </p:pic>
      <p:sp>
        <p:nvSpPr>
          <p:cNvPr id="559" name="Google Shape;559;p102"/>
          <p:cNvSpPr/>
          <p:nvPr/>
        </p:nvSpPr>
        <p:spPr>
          <a:xfrm>
            <a:off x="5265263" y="2248553"/>
            <a:ext cx="1978500" cy="2511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02"/>
          <p:cNvSpPr txBox="1"/>
          <p:nvPr/>
        </p:nvSpPr>
        <p:spPr>
          <a:xfrm>
            <a:off x="2352300" y="4277750"/>
            <a:ext cx="3908100" cy="4002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solidFill>
                  <a:schemeClr val="lt1"/>
                </a:solidFill>
              </a:rPr>
              <a:t>DELETE FROM PAISES WHERE pais_id = 1;</a:t>
            </a:r>
            <a:endParaRPr>
              <a:solidFill>
                <a:schemeClr val="lt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pic>
        <p:nvPicPr>
          <p:cNvPr id="565" name="Google Shape;565;p103"/>
          <p:cNvPicPr preferRelativeResize="0"/>
          <p:nvPr/>
        </p:nvPicPr>
        <p:blipFill>
          <a:blip r:embed="rId3">
            <a:alphaModFix/>
          </a:blip>
          <a:stretch>
            <a:fillRect/>
          </a:stretch>
        </p:blipFill>
        <p:spPr>
          <a:xfrm>
            <a:off x="249000" y="3123839"/>
            <a:ext cx="8839200" cy="550158"/>
          </a:xfrm>
          <a:prstGeom prst="rect">
            <a:avLst/>
          </a:prstGeom>
          <a:noFill/>
          <a:ln>
            <a:noFill/>
          </a:ln>
        </p:spPr>
      </p:pic>
      <p:sp>
        <p:nvSpPr>
          <p:cNvPr id="566" name="Google Shape;566;p10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On delete restrict - no action</a:t>
            </a:r>
            <a:endParaRPr b="1" sz="4000">
              <a:solidFill>
                <a:schemeClr val="dk1"/>
              </a:solidFill>
              <a:latin typeface="DM Sans"/>
              <a:ea typeface="DM Sans"/>
              <a:cs typeface="DM Sans"/>
              <a:sym typeface="DM Sans"/>
            </a:endParaRPr>
          </a:p>
        </p:txBody>
      </p:sp>
      <p:sp>
        <p:nvSpPr>
          <p:cNvPr id="567" name="Google Shape;567;p103"/>
          <p:cNvSpPr txBox="1"/>
          <p:nvPr/>
        </p:nvSpPr>
        <p:spPr>
          <a:xfrm>
            <a:off x="493800" y="1224675"/>
            <a:ext cx="7625100" cy="423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550">
                <a:solidFill>
                  <a:schemeClr val="dk1"/>
                </a:solidFill>
                <a:highlight>
                  <a:schemeClr val="accent6"/>
                </a:highlight>
                <a:latin typeface="DM Sans"/>
                <a:ea typeface="DM Sans"/>
                <a:cs typeface="DM Sans"/>
                <a:sym typeface="DM Sans"/>
              </a:rPr>
              <a:t>Tablas relacionadas: personas/país</a:t>
            </a:r>
            <a:endParaRPr sz="1550">
              <a:solidFill>
                <a:schemeClr val="dk1"/>
              </a:solidFill>
              <a:highlight>
                <a:schemeClr val="accent6"/>
              </a:highlight>
              <a:latin typeface="DM Sans"/>
              <a:ea typeface="DM Sans"/>
              <a:cs typeface="DM Sans"/>
              <a:sym typeface="DM Sans"/>
            </a:endParaRPr>
          </a:p>
        </p:txBody>
      </p:sp>
      <p:sp>
        <p:nvSpPr>
          <p:cNvPr id="568" name="Google Shape;568;p103"/>
          <p:cNvSpPr txBox="1"/>
          <p:nvPr/>
        </p:nvSpPr>
        <p:spPr>
          <a:xfrm>
            <a:off x="515400" y="1865225"/>
            <a:ext cx="7928400" cy="52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419" sz="1350">
                <a:latin typeface="DM Sans"/>
                <a:ea typeface="DM Sans"/>
                <a:cs typeface="DM Sans"/>
                <a:sym typeface="DM Sans"/>
              </a:rPr>
              <a:t>Si Intentamos eliminar el país Argentina, nos brindara el siguiente error debido a que la tabla PERSONAS contiene referencias sobre el país argentina y la acción referencial establecida es restrict.</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p:txBody>
      </p:sp>
      <p:sp>
        <p:nvSpPr>
          <p:cNvPr id="569" name="Google Shape;569;p103"/>
          <p:cNvSpPr/>
          <p:nvPr/>
        </p:nvSpPr>
        <p:spPr>
          <a:xfrm>
            <a:off x="526112" y="3442789"/>
            <a:ext cx="7977900" cy="1887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10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On delete restrict - no action</a:t>
            </a:r>
            <a:endParaRPr b="1" sz="4000">
              <a:solidFill>
                <a:schemeClr val="dk1"/>
              </a:solidFill>
              <a:latin typeface="DM Sans"/>
              <a:ea typeface="DM Sans"/>
              <a:cs typeface="DM Sans"/>
              <a:sym typeface="DM Sans"/>
            </a:endParaRPr>
          </a:p>
        </p:txBody>
      </p:sp>
      <p:sp>
        <p:nvSpPr>
          <p:cNvPr id="575" name="Google Shape;575;p104"/>
          <p:cNvSpPr txBox="1"/>
          <p:nvPr/>
        </p:nvSpPr>
        <p:spPr>
          <a:xfrm>
            <a:off x="493800" y="1224675"/>
            <a:ext cx="7625100" cy="423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550">
                <a:solidFill>
                  <a:schemeClr val="dk1"/>
                </a:solidFill>
                <a:highlight>
                  <a:schemeClr val="accent6"/>
                </a:highlight>
                <a:latin typeface="DM Sans"/>
                <a:ea typeface="DM Sans"/>
                <a:cs typeface="DM Sans"/>
                <a:sym typeface="DM Sans"/>
              </a:rPr>
              <a:t>Tablas relacionadas: personas/país</a:t>
            </a:r>
            <a:endParaRPr sz="1550">
              <a:solidFill>
                <a:schemeClr val="dk1"/>
              </a:solidFill>
              <a:highlight>
                <a:schemeClr val="accent6"/>
              </a:highlight>
              <a:latin typeface="DM Sans"/>
              <a:ea typeface="DM Sans"/>
              <a:cs typeface="DM Sans"/>
              <a:sym typeface="DM Sans"/>
            </a:endParaRPr>
          </a:p>
        </p:txBody>
      </p:sp>
      <p:sp>
        <p:nvSpPr>
          <p:cNvPr id="576" name="Google Shape;576;p104"/>
          <p:cNvSpPr txBox="1"/>
          <p:nvPr/>
        </p:nvSpPr>
        <p:spPr>
          <a:xfrm>
            <a:off x="515400" y="3770225"/>
            <a:ext cx="8418000" cy="52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419" sz="1350">
                <a:latin typeface="DM Sans"/>
                <a:ea typeface="DM Sans"/>
                <a:cs typeface="DM Sans"/>
                <a:sym typeface="DM Sans"/>
              </a:rPr>
              <a:t>Ahora, intentemos eliminar el pais Brasil con la siguiente sentencia:</a:t>
            </a:r>
            <a:endParaRPr sz="1350">
              <a:latin typeface="DM Sans"/>
              <a:ea typeface="DM Sans"/>
              <a:cs typeface="DM Sans"/>
              <a:sym typeface="DM Sans"/>
            </a:endParaRPr>
          </a:p>
        </p:txBody>
      </p:sp>
      <p:pic>
        <p:nvPicPr>
          <p:cNvPr id="577" name="Google Shape;577;p104"/>
          <p:cNvPicPr preferRelativeResize="0"/>
          <p:nvPr/>
        </p:nvPicPr>
        <p:blipFill>
          <a:blip r:embed="rId3">
            <a:alphaModFix/>
          </a:blip>
          <a:stretch>
            <a:fillRect/>
          </a:stretch>
        </p:blipFill>
        <p:spPr>
          <a:xfrm>
            <a:off x="5174400" y="1912263"/>
            <a:ext cx="2160225" cy="1318975"/>
          </a:xfrm>
          <a:prstGeom prst="rect">
            <a:avLst/>
          </a:prstGeom>
          <a:noFill/>
          <a:ln>
            <a:noFill/>
          </a:ln>
        </p:spPr>
      </p:pic>
      <p:pic>
        <p:nvPicPr>
          <p:cNvPr id="578" name="Google Shape;578;p104"/>
          <p:cNvPicPr preferRelativeResize="0"/>
          <p:nvPr/>
        </p:nvPicPr>
        <p:blipFill>
          <a:blip r:embed="rId4">
            <a:alphaModFix/>
          </a:blip>
          <a:stretch>
            <a:fillRect/>
          </a:stretch>
        </p:blipFill>
        <p:spPr>
          <a:xfrm>
            <a:off x="607425" y="1993588"/>
            <a:ext cx="3700900" cy="1089125"/>
          </a:xfrm>
          <a:prstGeom prst="rect">
            <a:avLst/>
          </a:prstGeom>
          <a:noFill/>
          <a:ln>
            <a:noFill/>
          </a:ln>
        </p:spPr>
      </p:pic>
      <p:sp>
        <p:nvSpPr>
          <p:cNvPr id="579" name="Google Shape;579;p104"/>
          <p:cNvSpPr/>
          <p:nvPr/>
        </p:nvSpPr>
        <p:spPr>
          <a:xfrm>
            <a:off x="5265263" y="2934353"/>
            <a:ext cx="1978500" cy="2511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04"/>
          <p:cNvSpPr txBox="1"/>
          <p:nvPr/>
        </p:nvSpPr>
        <p:spPr>
          <a:xfrm>
            <a:off x="2362500" y="4402975"/>
            <a:ext cx="3887700" cy="4002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solidFill>
                  <a:schemeClr val="lt1"/>
                </a:solidFill>
              </a:rPr>
              <a:t>DELETE FROM PAISES WHERE pais_id = 5;</a:t>
            </a:r>
            <a:endParaRPr>
              <a:solidFill>
                <a:schemeClr val="lt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10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On delete restrict - no action</a:t>
            </a:r>
            <a:endParaRPr b="1" sz="4000">
              <a:solidFill>
                <a:schemeClr val="dk1"/>
              </a:solidFill>
              <a:latin typeface="DM Sans"/>
              <a:ea typeface="DM Sans"/>
              <a:cs typeface="DM Sans"/>
              <a:sym typeface="DM Sans"/>
            </a:endParaRPr>
          </a:p>
        </p:txBody>
      </p:sp>
      <p:sp>
        <p:nvSpPr>
          <p:cNvPr id="586" name="Google Shape;586;p105"/>
          <p:cNvSpPr txBox="1"/>
          <p:nvPr/>
        </p:nvSpPr>
        <p:spPr>
          <a:xfrm>
            <a:off x="493800" y="1224675"/>
            <a:ext cx="7625100" cy="423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550">
                <a:solidFill>
                  <a:schemeClr val="dk1"/>
                </a:solidFill>
                <a:highlight>
                  <a:schemeClr val="accent6"/>
                </a:highlight>
                <a:latin typeface="DM Sans"/>
                <a:ea typeface="DM Sans"/>
                <a:cs typeface="DM Sans"/>
                <a:sym typeface="DM Sans"/>
              </a:rPr>
              <a:t>Tablas relacionadas: personas/país</a:t>
            </a:r>
            <a:endParaRPr sz="1550">
              <a:solidFill>
                <a:schemeClr val="dk1"/>
              </a:solidFill>
              <a:highlight>
                <a:schemeClr val="accent6"/>
              </a:highlight>
              <a:latin typeface="DM Sans"/>
              <a:ea typeface="DM Sans"/>
              <a:cs typeface="DM Sans"/>
              <a:sym typeface="DM Sans"/>
            </a:endParaRPr>
          </a:p>
        </p:txBody>
      </p:sp>
      <p:sp>
        <p:nvSpPr>
          <p:cNvPr id="587" name="Google Shape;587;p105"/>
          <p:cNvSpPr txBox="1"/>
          <p:nvPr/>
        </p:nvSpPr>
        <p:spPr>
          <a:xfrm>
            <a:off x="501350" y="1789025"/>
            <a:ext cx="8031900" cy="58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419" sz="1350">
                <a:latin typeface="DM Sans"/>
                <a:ea typeface="DM Sans"/>
                <a:cs typeface="DM Sans"/>
                <a:sym typeface="DM Sans"/>
              </a:rPr>
              <a:t>Se eliminó el país Brasil de la tabla PAIS debido a que en la tabla PERSONAS no contiene referencias sobre el país Brasil.</a:t>
            </a:r>
            <a:endParaRPr sz="1350">
              <a:latin typeface="DM Sans"/>
              <a:ea typeface="DM Sans"/>
              <a:cs typeface="DM Sans"/>
              <a:sym typeface="DM Sans"/>
            </a:endParaRPr>
          </a:p>
        </p:txBody>
      </p:sp>
      <p:pic>
        <p:nvPicPr>
          <p:cNvPr id="588" name="Google Shape;588;p105"/>
          <p:cNvPicPr preferRelativeResize="0"/>
          <p:nvPr/>
        </p:nvPicPr>
        <p:blipFill>
          <a:blip r:embed="rId3">
            <a:alphaModFix/>
          </a:blip>
          <a:stretch>
            <a:fillRect/>
          </a:stretch>
        </p:blipFill>
        <p:spPr>
          <a:xfrm>
            <a:off x="5272375" y="2911700"/>
            <a:ext cx="2466528" cy="1170175"/>
          </a:xfrm>
          <a:prstGeom prst="rect">
            <a:avLst/>
          </a:prstGeom>
          <a:noFill/>
          <a:ln>
            <a:noFill/>
          </a:ln>
        </p:spPr>
      </p:pic>
      <p:pic>
        <p:nvPicPr>
          <p:cNvPr id="589" name="Google Shape;589;p105"/>
          <p:cNvPicPr preferRelativeResize="0"/>
          <p:nvPr/>
        </p:nvPicPr>
        <p:blipFill>
          <a:blip r:embed="rId4">
            <a:alphaModFix/>
          </a:blip>
          <a:stretch>
            <a:fillRect/>
          </a:stretch>
        </p:blipFill>
        <p:spPr>
          <a:xfrm>
            <a:off x="802375" y="2911700"/>
            <a:ext cx="4038225" cy="117016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106"/>
          <p:cNvSpPr txBox="1"/>
          <p:nvPr/>
        </p:nvSpPr>
        <p:spPr>
          <a:xfrm>
            <a:off x="1461300" y="19252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On delete - set null</a:t>
            </a:r>
            <a:endParaRPr b="1" sz="4000">
              <a:solidFill>
                <a:schemeClr val="dk1"/>
              </a:solidFill>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10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On delete set null</a:t>
            </a:r>
            <a:endParaRPr b="1" sz="4000">
              <a:solidFill>
                <a:schemeClr val="dk1"/>
              </a:solidFill>
              <a:latin typeface="DM Sans"/>
              <a:ea typeface="DM Sans"/>
              <a:cs typeface="DM Sans"/>
              <a:sym typeface="DM Sans"/>
            </a:endParaRPr>
          </a:p>
        </p:txBody>
      </p:sp>
      <p:sp>
        <p:nvSpPr>
          <p:cNvPr id="600" name="Google Shape;600;p107"/>
          <p:cNvSpPr txBox="1"/>
          <p:nvPr/>
        </p:nvSpPr>
        <p:spPr>
          <a:xfrm>
            <a:off x="501350" y="1789025"/>
            <a:ext cx="8031900" cy="58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419" sz="1350">
                <a:latin typeface="DM Sans"/>
                <a:ea typeface="DM Sans"/>
                <a:cs typeface="DM Sans"/>
                <a:sym typeface="DM Sans"/>
              </a:rPr>
              <a:t>Creamos la clave extranjera entre las tablas personas y pais con la restricción de integridad referencial on delete set null:</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p:txBody>
      </p:sp>
      <p:sp>
        <p:nvSpPr>
          <p:cNvPr id="601" name="Google Shape;601;p107"/>
          <p:cNvSpPr txBox="1"/>
          <p:nvPr/>
        </p:nvSpPr>
        <p:spPr>
          <a:xfrm>
            <a:off x="1128500" y="3324350"/>
            <a:ext cx="6777600" cy="6156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solidFill>
                  <a:schemeClr val="lt1"/>
                </a:solidFill>
              </a:rPr>
              <a:t>ALTER TABLE PERSONAS ADD CONSTRAINT FK_PERSONAS_PAIS</a:t>
            </a:r>
            <a:endParaRPr>
              <a:solidFill>
                <a:schemeClr val="lt1"/>
              </a:solidFill>
            </a:endParaRPr>
          </a:p>
          <a:p>
            <a:pPr indent="0" lvl="0" marL="0" rtl="0" algn="l">
              <a:spcBef>
                <a:spcPts val="0"/>
              </a:spcBef>
              <a:spcAft>
                <a:spcPts val="0"/>
              </a:spcAft>
              <a:buNone/>
            </a:pPr>
            <a:r>
              <a:rPr lang="es-419">
                <a:solidFill>
                  <a:schemeClr val="lt1"/>
                </a:solidFill>
              </a:rPr>
              <a:t>FOREIGN KEY (pais_id) REFERENCES PAISES(pais_id) ON DELETE SET NULL;</a:t>
            </a:r>
            <a:endParaRPr>
              <a:solidFill>
                <a:schemeClr val="lt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pic>
        <p:nvPicPr>
          <p:cNvPr id="606" name="Google Shape;606;p108"/>
          <p:cNvPicPr preferRelativeResize="0"/>
          <p:nvPr/>
        </p:nvPicPr>
        <p:blipFill>
          <a:blip r:embed="rId3">
            <a:alphaModFix/>
          </a:blip>
          <a:stretch>
            <a:fillRect/>
          </a:stretch>
        </p:blipFill>
        <p:spPr>
          <a:xfrm>
            <a:off x="5308088" y="1897475"/>
            <a:ext cx="2466528" cy="1170175"/>
          </a:xfrm>
          <a:prstGeom prst="rect">
            <a:avLst/>
          </a:prstGeom>
          <a:noFill/>
          <a:ln>
            <a:noFill/>
          </a:ln>
        </p:spPr>
      </p:pic>
      <p:pic>
        <p:nvPicPr>
          <p:cNvPr id="607" name="Google Shape;607;p108"/>
          <p:cNvPicPr preferRelativeResize="0"/>
          <p:nvPr/>
        </p:nvPicPr>
        <p:blipFill>
          <a:blip r:embed="rId4">
            <a:alphaModFix/>
          </a:blip>
          <a:stretch>
            <a:fillRect/>
          </a:stretch>
        </p:blipFill>
        <p:spPr>
          <a:xfrm>
            <a:off x="838088" y="1897475"/>
            <a:ext cx="4038225" cy="1170167"/>
          </a:xfrm>
          <a:prstGeom prst="rect">
            <a:avLst/>
          </a:prstGeom>
          <a:noFill/>
          <a:ln>
            <a:noFill/>
          </a:ln>
        </p:spPr>
      </p:pic>
      <p:sp>
        <p:nvSpPr>
          <p:cNvPr id="608" name="Google Shape;608;p10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On delete set null</a:t>
            </a:r>
            <a:endParaRPr b="1" sz="4000">
              <a:solidFill>
                <a:schemeClr val="dk1"/>
              </a:solidFill>
              <a:latin typeface="DM Sans"/>
              <a:ea typeface="DM Sans"/>
              <a:cs typeface="DM Sans"/>
              <a:sym typeface="DM Sans"/>
            </a:endParaRPr>
          </a:p>
        </p:txBody>
      </p:sp>
      <p:sp>
        <p:nvSpPr>
          <p:cNvPr id="609" name="Google Shape;609;p108"/>
          <p:cNvSpPr txBox="1"/>
          <p:nvPr/>
        </p:nvSpPr>
        <p:spPr>
          <a:xfrm>
            <a:off x="493800" y="1224675"/>
            <a:ext cx="7625100" cy="423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550">
                <a:solidFill>
                  <a:schemeClr val="dk1"/>
                </a:solidFill>
                <a:highlight>
                  <a:schemeClr val="accent6"/>
                </a:highlight>
                <a:latin typeface="DM Sans"/>
                <a:ea typeface="DM Sans"/>
                <a:cs typeface="DM Sans"/>
                <a:sym typeface="DM Sans"/>
              </a:rPr>
              <a:t>Tablas relacionadas: personas/país</a:t>
            </a:r>
            <a:endParaRPr sz="1550">
              <a:solidFill>
                <a:schemeClr val="dk1"/>
              </a:solidFill>
              <a:highlight>
                <a:schemeClr val="accent6"/>
              </a:highlight>
              <a:latin typeface="DM Sans"/>
              <a:ea typeface="DM Sans"/>
              <a:cs typeface="DM Sans"/>
              <a:sym typeface="DM Sans"/>
            </a:endParaRPr>
          </a:p>
        </p:txBody>
      </p:sp>
      <p:sp>
        <p:nvSpPr>
          <p:cNvPr id="610" name="Google Shape;610;p108"/>
          <p:cNvSpPr txBox="1"/>
          <p:nvPr/>
        </p:nvSpPr>
        <p:spPr>
          <a:xfrm>
            <a:off x="515400" y="3541625"/>
            <a:ext cx="8418000" cy="52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419" sz="1350">
                <a:latin typeface="DM Sans"/>
                <a:ea typeface="DM Sans"/>
                <a:cs typeface="DM Sans"/>
                <a:sym typeface="DM Sans"/>
              </a:rPr>
              <a:t>Intentemos eliminar el pais argentina con la siguiente sentencia:</a:t>
            </a:r>
            <a:endParaRPr sz="1350">
              <a:latin typeface="DM Sans"/>
              <a:ea typeface="DM Sans"/>
              <a:cs typeface="DM Sans"/>
              <a:sym typeface="DM Sans"/>
            </a:endParaRPr>
          </a:p>
        </p:txBody>
      </p:sp>
      <p:sp>
        <p:nvSpPr>
          <p:cNvPr id="611" name="Google Shape;611;p108"/>
          <p:cNvSpPr/>
          <p:nvPr/>
        </p:nvSpPr>
        <p:spPr>
          <a:xfrm>
            <a:off x="5565600" y="2528416"/>
            <a:ext cx="1826400" cy="2148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08"/>
          <p:cNvSpPr txBox="1"/>
          <p:nvPr/>
        </p:nvSpPr>
        <p:spPr>
          <a:xfrm>
            <a:off x="2652300" y="4274175"/>
            <a:ext cx="3839400" cy="4002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solidFill>
                  <a:schemeClr val="lt1"/>
                </a:solidFill>
              </a:rPr>
              <a:t>DELETE FROM PAISES WHERE pais_id = 2;</a:t>
            </a:r>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6" name="Shape 206"/>
        <p:cNvGrpSpPr/>
        <p:nvPr/>
      </p:nvGrpSpPr>
      <p:grpSpPr>
        <a:xfrm>
          <a:off x="0" y="0"/>
          <a:ext cx="0" cy="0"/>
          <a:chOff x="0" y="0"/>
          <a:chExt cx="0" cy="0"/>
        </a:xfrm>
      </p:grpSpPr>
      <p:sp>
        <p:nvSpPr>
          <p:cNvPr id="207" name="Google Shape;207;p55"/>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Integridad referencial</a:t>
            </a:r>
            <a:endParaRPr b="1" sz="4000">
              <a:solidFill>
                <a:schemeClr val="dk1"/>
              </a:solidFill>
              <a:latin typeface="DM Sans"/>
              <a:ea typeface="DM Sans"/>
              <a:cs typeface="DM Sans"/>
              <a:sym typeface="DM Sans"/>
            </a:endParaRPr>
          </a:p>
        </p:txBody>
      </p:sp>
      <p:sp>
        <p:nvSpPr>
          <p:cNvPr id="208" name="Google Shape;208;p55"/>
          <p:cNvSpPr txBox="1"/>
          <p:nvPr/>
        </p:nvSpPr>
        <p:spPr>
          <a:xfrm>
            <a:off x="457725" y="2516425"/>
            <a:ext cx="47301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350">
                <a:latin typeface="DM Sans"/>
                <a:ea typeface="DM Sans"/>
                <a:cs typeface="DM Sans"/>
                <a:sym typeface="DM Sans"/>
              </a:rPr>
              <a:t>Continuamos aumentando la complejidad y opciones de manejo de datos que propone la base de datos relacional. Aprendamos ahora qué es la Integridad Referencial, y qué importancia tiene esta en la gestión efectiva de la información almacenada.</a:t>
            </a:r>
            <a:endParaRPr sz="1350">
              <a:latin typeface="DM Sans"/>
              <a:ea typeface="DM Sans"/>
              <a:cs typeface="DM Sans"/>
              <a:sym typeface="DM Sans"/>
            </a:endParaRPr>
          </a:p>
        </p:txBody>
      </p:sp>
      <p:pic>
        <p:nvPicPr>
          <p:cNvPr id="209" name="Google Shape;209;p55"/>
          <p:cNvPicPr preferRelativeResize="0"/>
          <p:nvPr/>
        </p:nvPicPr>
        <p:blipFill>
          <a:blip r:embed="rId3">
            <a:alphaModFix/>
          </a:blip>
          <a:stretch>
            <a:fillRect/>
          </a:stretch>
        </p:blipFill>
        <p:spPr>
          <a:xfrm>
            <a:off x="5807950" y="1137050"/>
            <a:ext cx="2869400" cy="28694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pic>
        <p:nvPicPr>
          <p:cNvPr id="617" name="Google Shape;617;p109"/>
          <p:cNvPicPr preferRelativeResize="0"/>
          <p:nvPr/>
        </p:nvPicPr>
        <p:blipFill>
          <a:blip r:embed="rId3">
            <a:alphaModFix/>
          </a:blip>
          <a:stretch>
            <a:fillRect/>
          </a:stretch>
        </p:blipFill>
        <p:spPr>
          <a:xfrm>
            <a:off x="473350" y="3013252"/>
            <a:ext cx="4179151" cy="1204150"/>
          </a:xfrm>
          <a:prstGeom prst="rect">
            <a:avLst/>
          </a:prstGeom>
          <a:noFill/>
          <a:ln>
            <a:noFill/>
          </a:ln>
        </p:spPr>
      </p:pic>
      <p:sp>
        <p:nvSpPr>
          <p:cNvPr id="618" name="Google Shape;618;p10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On delete set null</a:t>
            </a:r>
            <a:endParaRPr b="1" sz="4000">
              <a:solidFill>
                <a:schemeClr val="dk1"/>
              </a:solidFill>
              <a:latin typeface="DM Sans"/>
              <a:ea typeface="DM Sans"/>
              <a:cs typeface="DM Sans"/>
              <a:sym typeface="DM Sans"/>
            </a:endParaRPr>
          </a:p>
        </p:txBody>
      </p:sp>
      <p:sp>
        <p:nvSpPr>
          <p:cNvPr id="619" name="Google Shape;619;p109"/>
          <p:cNvSpPr txBox="1"/>
          <p:nvPr/>
        </p:nvSpPr>
        <p:spPr>
          <a:xfrm>
            <a:off x="493800" y="1224675"/>
            <a:ext cx="7625100" cy="423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550">
                <a:solidFill>
                  <a:schemeClr val="dk1"/>
                </a:solidFill>
                <a:highlight>
                  <a:schemeClr val="accent6"/>
                </a:highlight>
                <a:latin typeface="DM Sans"/>
                <a:ea typeface="DM Sans"/>
                <a:cs typeface="DM Sans"/>
                <a:sym typeface="DM Sans"/>
              </a:rPr>
              <a:t>Tablas relacionadas: personas/país</a:t>
            </a:r>
            <a:endParaRPr sz="1550">
              <a:solidFill>
                <a:schemeClr val="dk1"/>
              </a:solidFill>
              <a:highlight>
                <a:schemeClr val="accent6"/>
              </a:highlight>
              <a:latin typeface="DM Sans"/>
              <a:ea typeface="DM Sans"/>
              <a:cs typeface="DM Sans"/>
              <a:sym typeface="DM Sans"/>
            </a:endParaRPr>
          </a:p>
        </p:txBody>
      </p:sp>
      <p:sp>
        <p:nvSpPr>
          <p:cNvPr id="620" name="Google Shape;620;p109"/>
          <p:cNvSpPr txBox="1"/>
          <p:nvPr/>
        </p:nvSpPr>
        <p:spPr>
          <a:xfrm>
            <a:off x="473350" y="1828925"/>
            <a:ext cx="7811400" cy="52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419" sz="1350">
                <a:latin typeface="DM Sans"/>
                <a:ea typeface="DM Sans"/>
                <a:cs typeface="DM Sans"/>
                <a:sym typeface="DM Sans"/>
              </a:rPr>
              <a:t>Al eliminar el país Argentina, se eliminará efectivamente el registro dentro de la tabla PAIS, y además se establece NULL a sus referencias en la tabla PERSONAS debido a que se estableció un acción referencial para borrado set null.</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p:txBody>
      </p:sp>
      <p:sp>
        <p:nvSpPr>
          <p:cNvPr id="621" name="Google Shape;621;p109"/>
          <p:cNvSpPr/>
          <p:nvPr/>
        </p:nvSpPr>
        <p:spPr>
          <a:xfrm>
            <a:off x="676075" y="3646325"/>
            <a:ext cx="3839700" cy="241500"/>
          </a:xfrm>
          <a:prstGeom prst="rect">
            <a:avLst/>
          </a:prstGeom>
          <a:noFill/>
          <a:ln cap="flat" cmpd="sng" w="19050">
            <a:solidFill>
              <a:srgbClr val="EA9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2" name="Google Shape;622;p109"/>
          <p:cNvPicPr preferRelativeResize="0"/>
          <p:nvPr/>
        </p:nvPicPr>
        <p:blipFill>
          <a:blip r:embed="rId4">
            <a:alphaModFix/>
          </a:blip>
          <a:stretch>
            <a:fillRect/>
          </a:stretch>
        </p:blipFill>
        <p:spPr>
          <a:xfrm>
            <a:off x="5483576" y="3013247"/>
            <a:ext cx="2938700" cy="12041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110"/>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lt1"/>
                </a:solidFill>
                <a:latin typeface="DM Sans"/>
                <a:ea typeface="DM Sans"/>
                <a:cs typeface="DM Sans"/>
                <a:sym typeface="DM Sans"/>
              </a:rPr>
              <a:t>Implementar</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419" sz="4000">
                <a:solidFill>
                  <a:srgbClr val="EA90FF"/>
                </a:solidFill>
                <a:latin typeface="DM Sans"/>
                <a:ea typeface="DM Sans"/>
                <a:cs typeface="DM Sans"/>
                <a:sym typeface="DM Sans"/>
              </a:rPr>
              <a:t>actualización de datos</a:t>
            </a:r>
            <a:endParaRPr b="1" sz="4000">
              <a:solidFill>
                <a:srgbClr val="EA90FF"/>
              </a:solidFill>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11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On update</a:t>
            </a:r>
            <a:endParaRPr b="1" sz="4000">
              <a:solidFill>
                <a:schemeClr val="dk1"/>
              </a:solidFill>
              <a:latin typeface="DM Sans"/>
              <a:ea typeface="DM Sans"/>
              <a:cs typeface="DM Sans"/>
              <a:sym typeface="DM Sans"/>
            </a:endParaRPr>
          </a:p>
        </p:txBody>
      </p:sp>
      <p:sp>
        <p:nvSpPr>
          <p:cNvPr id="633" name="Google Shape;633;p111"/>
          <p:cNvSpPr txBox="1"/>
          <p:nvPr/>
        </p:nvSpPr>
        <p:spPr>
          <a:xfrm>
            <a:off x="501350" y="1789025"/>
            <a:ext cx="8031900" cy="58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419" sz="1350">
                <a:latin typeface="DM Sans"/>
                <a:ea typeface="DM Sans"/>
                <a:cs typeface="DM Sans"/>
                <a:sym typeface="DM Sans"/>
              </a:rPr>
              <a:t>El comportamiento en general a través de la sentencia UPDATE, es similar a lo representado en las diferentes opciones de la sentencia ON DELETE.</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grpSp>
        <p:nvGrpSpPr>
          <p:cNvPr id="638" name="Google Shape;638;p112"/>
          <p:cNvGrpSpPr/>
          <p:nvPr/>
        </p:nvGrpSpPr>
        <p:grpSpPr>
          <a:xfrm>
            <a:off x="473370" y="619431"/>
            <a:ext cx="738905" cy="738905"/>
            <a:chOff x="575612" y="1950748"/>
            <a:chExt cx="431100" cy="431100"/>
          </a:xfrm>
        </p:grpSpPr>
        <p:sp>
          <p:nvSpPr>
            <p:cNvPr id="639" name="Google Shape;639;p112"/>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0" name="Google Shape;640;p112"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641" name="Google Shape;641;p112"/>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642" name="Google Shape;642;p112"/>
          <p:cNvSpPr txBox="1"/>
          <p:nvPr/>
        </p:nvSpPr>
        <p:spPr>
          <a:xfrm>
            <a:off x="473350" y="1626100"/>
            <a:ext cx="7169400" cy="210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s-419" sz="2500">
                <a:solidFill>
                  <a:schemeClr val="lt1"/>
                </a:solidFill>
                <a:latin typeface="DM Sans"/>
                <a:ea typeface="DM Sans"/>
                <a:cs typeface="DM Sans"/>
                <a:sym typeface="DM Sans"/>
              </a:rPr>
              <a:t>¿Cómo debemos resolver la nacionalidad de personas cuyo país cambia de nombre?</a:t>
            </a:r>
            <a:br>
              <a:rPr b="1" lang="es-419" sz="2500">
                <a:solidFill>
                  <a:schemeClr val="lt1"/>
                </a:solidFill>
                <a:latin typeface="DM Sans"/>
                <a:ea typeface="DM Sans"/>
                <a:cs typeface="DM Sans"/>
                <a:sym typeface="DM Sans"/>
              </a:rPr>
            </a:br>
            <a:r>
              <a:rPr b="1" lang="es-419" sz="2500">
                <a:solidFill>
                  <a:schemeClr val="lt1"/>
                </a:solidFill>
                <a:latin typeface="DM Sans"/>
                <a:ea typeface="DM Sans"/>
                <a:cs typeface="DM Sans"/>
                <a:sym typeface="DM Sans"/>
              </a:rPr>
              <a:t>¿Y cuando un país se divide, como sucedió con Serbia y Montenegro en 2006? </a:t>
            </a:r>
            <a:endParaRPr b="1" sz="2500">
              <a:solidFill>
                <a:schemeClr val="lt1"/>
              </a:solidFill>
              <a:latin typeface="DM Sans"/>
              <a:ea typeface="DM Sans"/>
              <a:cs typeface="DM Sans"/>
              <a:sym typeface="DM Sans"/>
            </a:endParaRPr>
          </a:p>
          <a:p>
            <a:pPr indent="0" lvl="0" marL="0" marR="0" rtl="0" algn="l">
              <a:lnSpc>
                <a:spcPct val="100000"/>
              </a:lnSpc>
              <a:spcBef>
                <a:spcPts val="0"/>
              </a:spcBef>
              <a:spcAft>
                <a:spcPts val="0"/>
              </a:spcAft>
              <a:buNone/>
            </a:pPr>
            <a:r>
              <a:t/>
            </a:r>
            <a:endParaRPr b="1" sz="2500">
              <a:solidFill>
                <a:schemeClr val="lt1"/>
              </a:solidFill>
              <a:latin typeface="DM Sans"/>
              <a:ea typeface="DM Sans"/>
              <a:cs typeface="DM Sans"/>
              <a:sym typeface="DM Sans"/>
            </a:endParaRPr>
          </a:p>
        </p:txBody>
      </p:sp>
      <p:sp>
        <p:nvSpPr>
          <p:cNvPr id="643" name="Google Shape;643;p112"/>
          <p:cNvSpPr txBox="1"/>
          <p:nvPr/>
        </p:nvSpPr>
        <p:spPr>
          <a:xfrm>
            <a:off x="473350" y="3279175"/>
            <a:ext cx="71694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b="1" sz="25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sz="2000">
                <a:solidFill>
                  <a:schemeClr val="accent5"/>
                </a:solidFill>
                <a:latin typeface="DM Sans"/>
                <a:ea typeface="DM Sans"/>
                <a:cs typeface="DM Sans"/>
                <a:sym typeface="DM Sans"/>
              </a:rPr>
              <a:t>Contesta mediante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grpSp>
        <p:nvGrpSpPr>
          <p:cNvPr id="648" name="Google Shape;648;p113"/>
          <p:cNvGrpSpPr/>
          <p:nvPr/>
        </p:nvGrpSpPr>
        <p:grpSpPr>
          <a:xfrm>
            <a:off x="4202556" y="994173"/>
            <a:ext cx="738900" cy="738900"/>
            <a:chOff x="974706" y="2467173"/>
            <a:chExt cx="738900" cy="738900"/>
          </a:xfrm>
        </p:grpSpPr>
        <p:sp>
          <p:nvSpPr>
            <p:cNvPr id="649" name="Google Shape;649;p113"/>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0" name="Google Shape;650;p113"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651" name="Google Shape;651;p113"/>
          <p:cNvSpPr txBox="1"/>
          <p:nvPr/>
        </p:nvSpPr>
        <p:spPr>
          <a:xfrm>
            <a:off x="1461300" y="220862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Práctica SQL: on delete - on update</a:t>
            </a:r>
            <a:endParaRPr b="1" sz="4000">
              <a:solidFill>
                <a:schemeClr val="dk1"/>
              </a:solidFill>
              <a:highlight>
                <a:srgbClr val="EAFF6A"/>
              </a:highlight>
              <a:latin typeface="DM Sans"/>
              <a:ea typeface="DM Sans"/>
              <a:cs typeface="DM Sans"/>
              <a:sym typeface="DM Sans"/>
            </a:endParaRPr>
          </a:p>
        </p:txBody>
      </p:sp>
      <p:sp>
        <p:nvSpPr>
          <p:cNvPr id="652" name="Google Shape;652;p113"/>
          <p:cNvSpPr txBox="1"/>
          <p:nvPr/>
        </p:nvSpPr>
        <p:spPr>
          <a:xfrm>
            <a:off x="987300" y="40015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83AEFB"/>
                </a:solidFill>
                <a:latin typeface="DM Sans"/>
                <a:ea typeface="DM Sans"/>
                <a:cs typeface="DM Sans"/>
                <a:sym typeface="DM Sans"/>
              </a:rPr>
              <a:t>Duración: </a:t>
            </a:r>
            <a:r>
              <a:rPr b="1" lang="es-419" sz="2000">
                <a:solidFill>
                  <a:srgbClr val="83AEFB"/>
                </a:solidFill>
                <a:latin typeface="DM Sans"/>
                <a:ea typeface="DM Sans"/>
                <a:cs typeface="DM Sans"/>
                <a:sym typeface="DM Sans"/>
              </a:rPr>
              <a:t>20 minutos</a:t>
            </a:r>
            <a:endParaRPr b="1" sz="2000">
              <a:solidFill>
                <a:srgbClr val="83AEFB"/>
              </a:solidFill>
              <a:latin typeface="DM Sans"/>
              <a:ea typeface="DM Sans"/>
              <a:cs typeface="DM Sans"/>
              <a:sym typeface="DM Sans"/>
            </a:endParaRPr>
          </a:p>
        </p:txBody>
      </p:sp>
      <p:sp>
        <p:nvSpPr>
          <p:cNvPr id="653" name="Google Shape;653;p113"/>
          <p:cNvSpPr txBox="1"/>
          <p:nvPr/>
        </p:nvSpPr>
        <p:spPr>
          <a:xfrm>
            <a:off x="987300" y="34809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Practicarás los procesos de on delete y on update</a:t>
            </a:r>
            <a:endParaRPr sz="2000">
              <a:solidFill>
                <a:srgbClr val="999999"/>
              </a:solidFill>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grpSp>
        <p:nvGrpSpPr>
          <p:cNvPr id="658" name="Google Shape;658;p114"/>
          <p:cNvGrpSpPr/>
          <p:nvPr/>
        </p:nvGrpSpPr>
        <p:grpSpPr>
          <a:xfrm>
            <a:off x="457347" y="468297"/>
            <a:ext cx="431074" cy="431074"/>
            <a:chOff x="974706" y="2467173"/>
            <a:chExt cx="738900" cy="738900"/>
          </a:xfrm>
        </p:grpSpPr>
        <p:sp>
          <p:nvSpPr>
            <p:cNvPr id="659" name="Google Shape;659;p114"/>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0" name="Google Shape;660;p114"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661" name="Google Shape;661;p114"/>
          <p:cNvSpPr txBox="1"/>
          <p:nvPr/>
        </p:nvSpPr>
        <p:spPr>
          <a:xfrm>
            <a:off x="501450" y="1081750"/>
            <a:ext cx="7914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Práctica SQL: on delete - on update</a:t>
            </a:r>
            <a:endParaRPr b="1" sz="4000">
              <a:solidFill>
                <a:schemeClr val="dk1"/>
              </a:solidFill>
              <a:latin typeface="DM Sans"/>
              <a:ea typeface="DM Sans"/>
              <a:cs typeface="DM Sans"/>
              <a:sym typeface="DM Sans"/>
            </a:endParaRPr>
          </a:p>
        </p:txBody>
      </p:sp>
      <p:pic>
        <p:nvPicPr>
          <p:cNvPr id="662" name="Google Shape;662;p114"/>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663" name="Google Shape;663;p114"/>
          <p:cNvSpPr txBox="1"/>
          <p:nvPr/>
        </p:nvSpPr>
        <p:spPr>
          <a:xfrm>
            <a:off x="549525" y="2710950"/>
            <a:ext cx="73143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350">
                <a:latin typeface="DM Sans"/>
                <a:ea typeface="DM Sans"/>
                <a:cs typeface="DM Sans"/>
                <a:sym typeface="DM Sans"/>
              </a:rPr>
              <a:t>Desarrolla un ejemplo similar, partiendo de dos tablas: </a:t>
            </a:r>
            <a:r>
              <a:rPr b="1" lang="es-419" sz="1350">
                <a:latin typeface="DM Sans"/>
                <a:ea typeface="DM Sans"/>
                <a:cs typeface="DM Sans"/>
                <a:sym typeface="DM Sans"/>
              </a:rPr>
              <a:t>Países y Localidades</a:t>
            </a:r>
            <a:endParaRPr b="1" sz="1350">
              <a:latin typeface="DM Sans"/>
              <a:ea typeface="DM Sans"/>
              <a:cs typeface="DM Sans"/>
              <a:sym typeface="DM Sans"/>
            </a:endParaRPr>
          </a:p>
          <a:p>
            <a:pPr indent="0" lvl="0" marL="0" marR="0" rtl="0" algn="l">
              <a:lnSpc>
                <a:spcPct val="100000"/>
              </a:lnSpc>
              <a:spcBef>
                <a:spcPts val="0"/>
              </a:spcBef>
              <a:spcAft>
                <a:spcPts val="0"/>
              </a:spcAft>
              <a:buNone/>
            </a:pPr>
            <a:r>
              <a:rPr lang="es-419" sz="1350">
                <a:latin typeface="DM Sans"/>
                <a:ea typeface="DM Sans"/>
                <a:cs typeface="DM Sans"/>
                <a:sym typeface="DM Sans"/>
              </a:rPr>
              <a:t>Luego:</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419" sz="1350">
                <a:latin typeface="DM Sans"/>
                <a:ea typeface="DM Sans"/>
                <a:cs typeface="DM Sans"/>
                <a:sym typeface="DM Sans"/>
              </a:rPr>
              <a:t>Crea registros para, al menos, 4 países.</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419" sz="1350">
                <a:latin typeface="DM Sans"/>
                <a:ea typeface="DM Sans"/>
                <a:cs typeface="DM Sans"/>
                <a:sym typeface="DM Sans"/>
              </a:rPr>
              <a:t>Relaciona al menos 2 localidades por cada país.</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419" sz="1350">
                <a:latin typeface="DM Sans"/>
                <a:ea typeface="DM Sans"/>
                <a:cs typeface="DM Sans"/>
                <a:sym typeface="DM Sans"/>
              </a:rPr>
              <a:t>Crea las tablas utilizando la </a:t>
            </a:r>
            <a:r>
              <a:rPr lang="es-419" sz="1350">
                <a:latin typeface="Consolas"/>
                <a:ea typeface="Consolas"/>
                <a:cs typeface="Consolas"/>
                <a:sym typeface="Consolas"/>
              </a:rPr>
              <a:t>CONSTRAINT</a:t>
            </a:r>
            <a:r>
              <a:rPr lang="es-419" sz="1350">
                <a:latin typeface="DM Sans"/>
                <a:ea typeface="DM Sans"/>
                <a:cs typeface="DM Sans"/>
                <a:sym typeface="DM Sans"/>
              </a:rPr>
              <a:t> (</a:t>
            </a:r>
            <a:r>
              <a:rPr lang="es-419" sz="1350">
                <a:latin typeface="Consolas"/>
                <a:ea typeface="Consolas"/>
                <a:cs typeface="Consolas"/>
                <a:sym typeface="Consolas"/>
              </a:rPr>
              <a:t>SET NULL</a:t>
            </a:r>
            <a:r>
              <a:rPr lang="es-419" sz="1350">
                <a:latin typeface="DM Sans"/>
                <a:ea typeface="DM Sans"/>
                <a:cs typeface="DM Sans"/>
                <a:sym typeface="DM Sans"/>
              </a:rPr>
              <a:t> y </a:t>
            </a:r>
            <a:r>
              <a:rPr lang="es-419" sz="1350">
                <a:latin typeface="Consolas"/>
                <a:ea typeface="Consolas"/>
                <a:cs typeface="Consolas"/>
                <a:sym typeface="Consolas"/>
              </a:rPr>
              <a:t>CASCADE</a:t>
            </a:r>
            <a:r>
              <a:rPr lang="es-419" sz="1350">
                <a:latin typeface="DM Sans"/>
                <a:ea typeface="DM Sans"/>
                <a:cs typeface="DM Sans"/>
                <a:sym typeface="DM Sans"/>
              </a:rPr>
              <a:t>).</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419" sz="1350">
                <a:latin typeface="DM Sans"/>
                <a:ea typeface="DM Sans"/>
                <a:cs typeface="DM Sans"/>
                <a:sym typeface="DM Sans"/>
              </a:rPr>
              <a:t>Ejecuta una consulta de eliminación por cada </a:t>
            </a:r>
            <a:r>
              <a:rPr lang="es-419" sz="1350">
                <a:latin typeface="Consolas"/>
                <a:ea typeface="Consolas"/>
                <a:cs typeface="Consolas"/>
                <a:sym typeface="Consolas"/>
              </a:rPr>
              <a:t>CONSTRAINT.</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p:txBody>
      </p:sp>
      <p:sp>
        <p:nvSpPr>
          <p:cNvPr id="664" name="Google Shape;664;p114"/>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grpSp>
        <p:nvGrpSpPr>
          <p:cNvPr id="669" name="Google Shape;669;p115"/>
          <p:cNvGrpSpPr/>
          <p:nvPr/>
        </p:nvGrpSpPr>
        <p:grpSpPr>
          <a:xfrm>
            <a:off x="4202550" y="994173"/>
            <a:ext cx="738900" cy="738900"/>
            <a:chOff x="5323100" y="2467173"/>
            <a:chExt cx="738900" cy="738900"/>
          </a:xfrm>
        </p:grpSpPr>
        <p:sp>
          <p:nvSpPr>
            <p:cNvPr id="670" name="Google Shape;670;p115"/>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671" name="Google Shape;671;p115" title="ícono de desafío complementario"/>
            <p:cNvPicPr preferRelativeResize="0"/>
            <p:nvPr/>
          </p:nvPicPr>
          <p:blipFill>
            <a:blip r:embed="rId3">
              <a:alphaModFix/>
            </a:blip>
            <a:stretch>
              <a:fillRect/>
            </a:stretch>
          </p:blipFill>
          <p:spPr>
            <a:xfrm>
              <a:off x="5470107" y="2622261"/>
              <a:ext cx="428721" cy="428726"/>
            </a:xfrm>
            <a:prstGeom prst="rect">
              <a:avLst/>
            </a:prstGeom>
            <a:noFill/>
            <a:ln>
              <a:noFill/>
            </a:ln>
          </p:spPr>
        </p:pic>
      </p:grpSp>
      <p:sp>
        <p:nvSpPr>
          <p:cNvPr id="672" name="Google Shape;672;p115"/>
          <p:cNvSpPr txBox="1"/>
          <p:nvPr/>
        </p:nvSpPr>
        <p:spPr>
          <a:xfrm>
            <a:off x="1461300" y="213242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Presentación de script de creación de vistas</a:t>
            </a:r>
            <a:endParaRPr b="1" sz="4000">
              <a:solidFill>
                <a:schemeClr val="dk1"/>
              </a:solidFill>
              <a:highlight>
                <a:srgbClr val="EAFF6A"/>
              </a:highlight>
              <a:latin typeface="DM Sans"/>
              <a:ea typeface="DM Sans"/>
              <a:cs typeface="DM Sans"/>
              <a:sym typeface="DM Sans"/>
            </a:endParaRPr>
          </a:p>
        </p:txBody>
      </p:sp>
      <p:sp>
        <p:nvSpPr>
          <p:cNvPr id="673" name="Google Shape;673;p115"/>
          <p:cNvSpPr txBox="1"/>
          <p:nvPr/>
        </p:nvSpPr>
        <p:spPr>
          <a:xfrm>
            <a:off x="987300" y="3480938"/>
            <a:ext cx="7169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s-419" sz="2000">
                <a:solidFill>
                  <a:srgbClr val="999999"/>
                </a:solidFill>
                <a:latin typeface="DM Sans"/>
                <a:ea typeface="DM Sans"/>
                <a:cs typeface="DM Sans"/>
                <a:sym typeface="DM Sans"/>
              </a:rPr>
              <a:t>Creación de 5 vistas con base en los datos de la base del proyecto final.</a:t>
            </a:r>
            <a:endParaRPr sz="2000">
              <a:solidFill>
                <a:srgbClr val="999999"/>
              </a:solidFill>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grpSp>
        <p:nvGrpSpPr>
          <p:cNvPr id="678" name="Google Shape;678;p116"/>
          <p:cNvGrpSpPr/>
          <p:nvPr/>
        </p:nvGrpSpPr>
        <p:grpSpPr>
          <a:xfrm>
            <a:off x="457357" y="468284"/>
            <a:ext cx="431074" cy="431074"/>
            <a:chOff x="5323100" y="2467173"/>
            <a:chExt cx="738900" cy="738900"/>
          </a:xfrm>
        </p:grpSpPr>
        <p:sp>
          <p:nvSpPr>
            <p:cNvPr id="679" name="Google Shape;679;p116"/>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680" name="Google Shape;680;p116" title="ícono de desafío complementario"/>
            <p:cNvPicPr preferRelativeResize="0"/>
            <p:nvPr/>
          </p:nvPicPr>
          <p:blipFill>
            <a:blip r:embed="rId3">
              <a:alphaModFix/>
            </a:blip>
            <a:stretch>
              <a:fillRect/>
            </a:stretch>
          </p:blipFill>
          <p:spPr>
            <a:xfrm>
              <a:off x="5470107" y="2622261"/>
              <a:ext cx="428721" cy="428726"/>
            </a:xfrm>
            <a:prstGeom prst="rect">
              <a:avLst/>
            </a:prstGeom>
            <a:noFill/>
            <a:ln>
              <a:noFill/>
            </a:ln>
          </p:spPr>
        </p:pic>
      </p:grpSp>
      <p:sp>
        <p:nvSpPr>
          <p:cNvPr id="681" name="Google Shape;681;p116"/>
          <p:cNvSpPr txBox="1"/>
          <p:nvPr/>
        </p:nvSpPr>
        <p:spPr>
          <a:xfrm>
            <a:off x="501450" y="1005550"/>
            <a:ext cx="80367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Presentación de script de creación de vistas</a:t>
            </a:r>
            <a:endParaRPr b="1" sz="4000">
              <a:solidFill>
                <a:schemeClr val="dk1"/>
              </a:solidFill>
              <a:latin typeface="DM Sans"/>
              <a:ea typeface="DM Sans"/>
              <a:cs typeface="DM Sans"/>
              <a:sym typeface="DM Sans"/>
            </a:endParaRPr>
          </a:p>
        </p:txBody>
      </p:sp>
      <p:pic>
        <p:nvPicPr>
          <p:cNvPr id="682" name="Google Shape;682;p11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683" name="Google Shape;683;p116"/>
          <p:cNvSpPr txBox="1"/>
          <p:nvPr/>
        </p:nvSpPr>
        <p:spPr>
          <a:xfrm>
            <a:off x="930550" y="468275"/>
            <a:ext cx="288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DESAFÍO COMPLEMENTARIO</a:t>
            </a:r>
            <a:endParaRPr>
              <a:latin typeface="DM Sans"/>
              <a:ea typeface="DM Sans"/>
              <a:cs typeface="DM Sans"/>
              <a:sym typeface="DM Sans"/>
            </a:endParaRPr>
          </a:p>
        </p:txBody>
      </p:sp>
      <p:sp>
        <p:nvSpPr>
          <p:cNvPr id="684" name="Google Shape;684;p116"/>
          <p:cNvSpPr txBox="1"/>
          <p:nvPr/>
        </p:nvSpPr>
        <p:spPr>
          <a:xfrm>
            <a:off x="4527575" y="2212975"/>
            <a:ext cx="3834600" cy="280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solidFill>
                  <a:schemeClr val="dk1"/>
                </a:solidFill>
                <a:latin typeface="DM Sans"/>
                <a:ea typeface="DM Sans"/>
                <a:cs typeface="DM Sans"/>
                <a:sym typeface="DM Sans"/>
              </a:rPr>
              <a:t>Ejemplo</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Si tu proyecto tiene una tabla productos, puedes crear una vista relacionándola con la tabla categorías, mostrar el costo de cada producto, representando distintos valores de IVA (TAX), etcétera.</a:t>
            </a:r>
            <a:endParaRPr sz="1350">
              <a:solidFill>
                <a:srgbClr val="999999"/>
              </a:solidFill>
              <a:latin typeface="DM Sans"/>
              <a:ea typeface="DM Sans"/>
              <a:cs typeface="DM Sans"/>
              <a:sym typeface="DM Sans"/>
            </a:endParaRPr>
          </a:p>
          <a:p>
            <a:pPr indent="0" lvl="0" marL="0" rtl="0" algn="l">
              <a:spcBef>
                <a:spcPts val="0"/>
              </a:spcBef>
              <a:spcAft>
                <a:spcPts val="0"/>
              </a:spcAft>
              <a:buNone/>
            </a:pPr>
            <a:r>
              <a:t/>
            </a:r>
            <a:endParaRPr b="1" sz="1350">
              <a:latin typeface="DM Sans"/>
              <a:ea typeface="DM Sans"/>
              <a:cs typeface="DM Sans"/>
              <a:sym typeface="DM Sans"/>
            </a:endParaRPr>
          </a:p>
          <a:p>
            <a:pPr indent="0" lvl="0" marL="0" rtl="0" algn="l">
              <a:spcBef>
                <a:spcPts val="0"/>
              </a:spcBef>
              <a:spcAft>
                <a:spcPts val="0"/>
              </a:spcAft>
              <a:buNone/>
            </a:pPr>
            <a:r>
              <a:rPr b="1" lang="es-419" sz="1350">
                <a:latin typeface="DM Sans"/>
                <a:ea typeface="DM Sans"/>
                <a:cs typeface="DM Sans"/>
                <a:sym typeface="DM Sans"/>
              </a:rPr>
              <a:t>Formato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El archivo a presentar debe ser del tipo .sql nombrado como “ScriptVis+Apellido”.</a:t>
            </a:r>
            <a:endParaRPr sz="1350">
              <a:solidFill>
                <a:srgbClr val="999999"/>
              </a:solidFill>
              <a:latin typeface="DM Sans"/>
              <a:ea typeface="DM Sans"/>
              <a:cs typeface="DM Sans"/>
              <a:sym typeface="DM Sans"/>
            </a:endParaRPr>
          </a:p>
        </p:txBody>
      </p:sp>
      <p:sp>
        <p:nvSpPr>
          <p:cNvPr id="685" name="Google Shape;685;p116"/>
          <p:cNvSpPr txBox="1"/>
          <p:nvPr/>
        </p:nvSpPr>
        <p:spPr>
          <a:xfrm>
            <a:off x="457350" y="2212975"/>
            <a:ext cx="3834600" cy="2490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latin typeface="DM Sans"/>
                <a:ea typeface="DM Sans"/>
                <a:cs typeface="DM Sans"/>
                <a:sym typeface="DM Sans"/>
              </a:rPr>
              <a:t>Consigna</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Presentar en formato .sql el script de creación de 5 vistas con base en los datos de la base de datos del proyecto final.</a:t>
            </a:r>
            <a:endParaRPr sz="1350">
              <a:latin typeface="DM Sans"/>
              <a:ea typeface="DM Sans"/>
              <a:cs typeface="DM Sans"/>
              <a:sym typeface="DM Sans"/>
            </a:endParaRPr>
          </a:p>
          <a:p>
            <a:pPr indent="0" lvl="0" marL="0" rtl="0" algn="l">
              <a:lnSpc>
                <a:spcPct val="100000"/>
              </a:lnSpc>
              <a:spcBef>
                <a:spcPts val="800"/>
              </a:spcBef>
              <a:spcAft>
                <a:spcPts val="0"/>
              </a:spcAft>
              <a:buNone/>
            </a:pPr>
            <a:r>
              <a:rPr b="1" lang="es-419" sz="1350">
                <a:latin typeface="DM Sans"/>
                <a:ea typeface="DM Sans"/>
                <a:cs typeface="DM Sans"/>
                <a:sym typeface="DM Sans"/>
              </a:rPr>
              <a:t>Aspectos a incluir</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En base a las tablas elegidas para tu proyecto, deberás idear 5 o más vistas de una o más tablas y generar el SCRIPT de creación de las mismas.</a:t>
            </a:r>
            <a:endParaRPr sz="1350" u="sng">
              <a:solidFill>
                <a:srgbClr val="83AEFB"/>
              </a:solidFill>
              <a:latin typeface="DM Sans"/>
              <a:ea typeface="DM Sans"/>
              <a:cs typeface="DM Sans"/>
              <a:sym typeface="DM Sans"/>
            </a:endParaRPr>
          </a:p>
        </p:txBody>
      </p:sp>
      <p:sp>
        <p:nvSpPr>
          <p:cNvPr id="686" name="Google Shape;686;p116"/>
          <p:cNvSpPr/>
          <p:nvPr/>
        </p:nvSpPr>
        <p:spPr>
          <a:xfrm>
            <a:off x="636450" y="838675"/>
            <a:ext cx="8036700" cy="60600"/>
          </a:xfrm>
          <a:prstGeom prst="rect">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11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118"/>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4000">
                <a:solidFill>
                  <a:srgbClr val="FFFFFF"/>
                </a:solidFill>
                <a:latin typeface="DM Sans"/>
                <a:ea typeface="DM Sans"/>
                <a:cs typeface="DM Sans"/>
                <a:sym typeface="DM Sans"/>
              </a:rPr>
              <a:t>Muchas gracias</a:t>
            </a:r>
            <a:r>
              <a:rPr b="1" lang="es-419" sz="4000">
                <a:solidFill>
                  <a:srgbClr val="EAFF6A"/>
                </a:solidFill>
                <a:latin typeface="DM Sans"/>
                <a:ea typeface="DM Sans"/>
                <a:cs typeface="DM Sans"/>
                <a:sym typeface="DM Sans"/>
              </a:rPr>
              <a:t>.</a:t>
            </a:r>
            <a:endParaRPr sz="4000">
              <a:solidFill>
                <a:srgbClr val="EAFF6A"/>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3" name="Shape 213"/>
        <p:cNvGrpSpPr/>
        <p:nvPr/>
      </p:nvGrpSpPr>
      <p:grpSpPr>
        <a:xfrm>
          <a:off x="0" y="0"/>
          <a:ext cx="0" cy="0"/>
          <a:chOff x="0" y="0"/>
          <a:chExt cx="0" cy="0"/>
        </a:xfrm>
      </p:grpSpPr>
      <p:sp>
        <p:nvSpPr>
          <p:cNvPr id="214" name="Google Shape;214;p56"/>
          <p:cNvSpPr txBox="1"/>
          <p:nvPr/>
        </p:nvSpPr>
        <p:spPr>
          <a:xfrm>
            <a:off x="457725" y="1071050"/>
            <a:ext cx="47301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¿Qué es la integridad referencial?</a:t>
            </a:r>
            <a:endParaRPr b="1" sz="4000">
              <a:solidFill>
                <a:schemeClr val="dk1"/>
              </a:solidFill>
              <a:latin typeface="DM Sans"/>
              <a:ea typeface="DM Sans"/>
              <a:cs typeface="DM Sans"/>
              <a:sym typeface="DM Sans"/>
            </a:endParaRPr>
          </a:p>
        </p:txBody>
      </p:sp>
      <p:sp>
        <p:nvSpPr>
          <p:cNvPr id="215" name="Google Shape;215;p56"/>
          <p:cNvSpPr txBox="1"/>
          <p:nvPr/>
        </p:nvSpPr>
        <p:spPr>
          <a:xfrm>
            <a:off x="457725" y="2821225"/>
            <a:ext cx="47301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350">
                <a:latin typeface="DM Sans"/>
                <a:ea typeface="DM Sans"/>
                <a:cs typeface="DM Sans"/>
                <a:sym typeface="DM Sans"/>
              </a:rPr>
              <a:t>La integridad referencial garantiza que, la clave externa de una tabla de referencia, coincida siempre con una fila válida que exista en otra tabla, asegurándose así que la relación entre éstas dos tablas continúe sincronizada durante las operaciones </a:t>
            </a:r>
            <a:r>
              <a:rPr lang="es-419" sz="1350">
                <a:latin typeface="Consolas"/>
                <a:ea typeface="Consolas"/>
                <a:cs typeface="Consolas"/>
                <a:sym typeface="Consolas"/>
              </a:rPr>
              <a:t>UPDATE</a:t>
            </a:r>
            <a:r>
              <a:rPr lang="es-419" sz="1350">
                <a:latin typeface="DM Sans"/>
                <a:ea typeface="DM Sans"/>
                <a:cs typeface="DM Sans"/>
                <a:sym typeface="DM Sans"/>
              </a:rPr>
              <a:t> y </a:t>
            </a:r>
            <a:r>
              <a:rPr lang="es-419" sz="1350">
                <a:latin typeface="Consolas"/>
                <a:ea typeface="Consolas"/>
                <a:cs typeface="Consolas"/>
                <a:sym typeface="Consolas"/>
              </a:rPr>
              <a:t>DELETE</a:t>
            </a:r>
            <a:r>
              <a:rPr lang="es-419" sz="1350">
                <a:latin typeface="DM Sans"/>
                <a:ea typeface="DM Sans"/>
                <a:cs typeface="DM Sans"/>
                <a:sym typeface="DM Sans"/>
              </a:rPr>
              <a:t>.</a:t>
            </a:r>
            <a:endParaRPr sz="1350">
              <a:latin typeface="DM Sans"/>
              <a:ea typeface="DM Sans"/>
              <a:cs typeface="DM Sans"/>
              <a:sym typeface="DM Sans"/>
            </a:endParaRPr>
          </a:p>
        </p:txBody>
      </p:sp>
      <p:pic>
        <p:nvPicPr>
          <p:cNvPr id="216" name="Google Shape;216;p56"/>
          <p:cNvPicPr preferRelativeResize="0"/>
          <p:nvPr/>
        </p:nvPicPr>
        <p:blipFill rotWithShape="1">
          <a:blip r:embed="rId3">
            <a:alphaModFix/>
          </a:blip>
          <a:srcRect b="0" l="0" r="0" t="0"/>
          <a:stretch/>
        </p:blipFill>
        <p:spPr>
          <a:xfrm rot="10800000">
            <a:off x="6003557" y="1171401"/>
            <a:ext cx="2441025" cy="24410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119"/>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419" sz="4000">
                <a:solidFill>
                  <a:srgbClr val="EAFF6A"/>
                </a:solidFill>
                <a:latin typeface="DM Sans"/>
                <a:ea typeface="DM Sans"/>
                <a:cs typeface="DM Sans"/>
                <a:sym typeface="DM Sans"/>
              </a:rPr>
              <a:t>Resumen</a:t>
            </a:r>
            <a:r>
              <a:rPr b="1" lang="es-419"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es-419" sz="4000">
                <a:solidFill>
                  <a:schemeClr val="lt1"/>
                </a:solidFill>
                <a:latin typeface="DM Sans"/>
                <a:ea typeface="DM Sans"/>
                <a:cs typeface="DM Sans"/>
                <a:sym typeface="DM Sans"/>
              </a:rPr>
              <a:t>de la clase hoy</a:t>
            </a:r>
            <a:endParaRPr sz="4000">
              <a:solidFill>
                <a:schemeClr val="lt1"/>
              </a:solidFill>
              <a:latin typeface="DM Sans"/>
              <a:ea typeface="DM Sans"/>
              <a:cs typeface="DM Sans"/>
              <a:sym typeface="DM Sans"/>
            </a:endParaRPr>
          </a:p>
        </p:txBody>
      </p:sp>
      <p:sp>
        <p:nvSpPr>
          <p:cNvPr id="702" name="Google Shape;702;p119"/>
          <p:cNvSpPr txBox="1"/>
          <p:nvPr/>
        </p:nvSpPr>
        <p:spPr>
          <a:xfrm>
            <a:off x="2109150" y="2349975"/>
            <a:ext cx="4905300" cy="1400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lang="es-419" sz="1350">
                <a:solidFill>
                  <a:schemeClr val="lt1"/>
                </a:solidFill>
                <a:latin typeface="DM Sans"/>
                <a:ea typeface="DM Sans"/>
                <a:cs typeface="DM Sans"/>
                <a:sym typeface="DM Sans"/>
              </a:rPr>
              <a:t>Integridad referencial.</a:t>
            </a:r>
            <a:endParaRPr sz="1350">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lang="es-419" sz="1350">
                <a:solidFill>
                  <a:schemeClr val="lt1"/>
                </a:solidFill>
                <a:latin typeface="DM Sans"/>
                <a:ea typeface="DM Sans"/>
                <a:cs typeface="DM Sans"/>
                <a:sym typeface="DM Sans"/>
              </a:rPr>
              <a:t>Restricciones de I.R.ON </a:t>
            </a:r>
            <a:endParaRPr sz="1350">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lang="es-419" sz="1350">
                <a:solidFill>
                  <a:schemeClr val="lt1"/>
                </a:solidFill>
                <a:latin typeface="DM Sans"/>
                <a:ea typeface="DM Sans"/>
                <a:cs typeface="DM Sans"/>
                <a:sym typeface="DM Sans"/>
              </a:rPr>
              <a:t>ON Delete Cascade.</a:t>
            </a:r>
            <a:endParaRPr sz="1350">
              <a:solidFill>
                <a:schemeClr val="lt1"/>
              </a:solidFill>
              <a:latin typeface="DM Sans"/>
              <a:ea typeface="DM Sans"/>
              <a:cs typeface="DM Sans"/>
              <a:sym typeface="DM Sans"/>
            </a:endParaRPr>
          </a:p>
          <a:p>
            <a:pPr indent="-314325" lvl="0" marL="457200" marR="0" rtl="0" algn="l">
              <a:lnSpc>
                <a:spcPct val="100000"/>
              </a:lnSpc>
              <a:spcBef>
                <a:spcPts val="1000"/>
              </a:spcBef>
              <a:spcAft>
                <a:spcPts val="1000"/>
              </a:spcAft>
              <a:buClr>
                <a:srgbClr val="EAFF6A"/>
              </a:buClr>
              <a:buSzPts val="1350"/>
              <a:buFont typeface="DM Sans"/>
              <a:buChar char="✓"/>
            </a:pPr>
            <a:r>
              <a:rPr lang="es-419" sz="1350">
                <a:solidFill>
                  <a:schemeClr val="lt1"/>
                </a:solidFill>
                <a:latin typeface="DM Sans"/>
                <a:ea typeface="DM Sans"/>
                <a:cs typeface="DM Sans"/>
                <a:sym typeface="DM Sans"/>
              </a:rPr>
              <a:t>ON Update Cascade.</a:t>
            </a:r>
            <a:endParaRPr sz="1350">
              <a:solidFill>
                <a:schemeClr val="lt1"/>
              </a:solidFill>
              <a:latin typeface="DM Sans"/>
              <a:ea typeface="DM Sans"/>
              <a:cs typeface="DM Sans"/>
              <a:sym typeface="DM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120"/>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Opina y valora</a:t>
            </a:r>
            <a:r>
              <a:rPr b="1" lang="es-419"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90000"/>
              </a:lnSpc>
              <a:spcBef>
                <a:spcPts val="0"/>
              </a:spcBef>
              <a:spcAft>
                <a:spcPts val="0"/>
              </a:spcAft>
              <a:buNone/>
            </a:pPr>
            <a:r>
              <a:rPr b="1" lang="es-419" sz="4000">
                <a:solidFill>
                  <a:schemeClr val="lt1"/>
                </a:solidFill>
                <a:latin typeface="DM Sans"/>
                <a:ea typeface="DM Sans"/>
                <a:cs typeface="DM Sans"/>
                <a:sym typeface="DM Sans"/>
              </a:rPr>
              <a:t>esta clase</a:t>
            </a:r>
            <a:endParaRPr b="1" sz="4000">
              <a:solidFill>
                <a:schemeClr val="lt1"/>
              </a:solidFill>
              <a:latin typeface="DM Sans"/>
              <a:ea typeface="DM Sans"/>
              <a:cs typeface="DM Sans"/>
              <a:sym typeface="DM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pic>
        <p:nvPicPr>
          <p:cNvPr id="712" name="Google Shape;712;p121" title="Hashtag &quot;democratizando la educación&quot;"/>
          <p:cNvPicPr preferRelativeResize="0"/>
          <p:nvPr/>
        </p:nvPicPr>
        <p:blipFill>
          <a:blip r:embed="rId3">
            <a:alphaModFix/>
          </a:blip>
          <a:stretch>
            <a:fillRect/>
          </a:stretch>
        </p:blipFill>
        <p:spPr>
          <a:xfrm>
            <a:off x="1609675" y="2410500"/>
            <a:ext cx="5924650" cy="322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0" name="Shape 220"/>
        <p:cNvGrpSpPr/>
        <p:nvPr/>
      </p:nvGrpSpPr>
      <p:grpSpPr>
        <a:xfrm>
          <a:off x="0" y="0"/>
          <a:ext cx="0" cy="0"/>
          <a:chOff x="0" y="0"/>
          <a:chExt cx="0" cy="0"/>
        </a:xfrm>
      </p:grpSpPr>
      <p:sp>
        <p:nvSpPr>
          <p:cNvPr id="221" name="Google Shape;221;p57"/>
          <p:cNvSpPr txBox="1"/>
          <p:nvPr/>
        </p:nvSpPr>
        <p:spPr>
          <a:xfrm>
            <a:off x="457725" y="1071050"/>
            <a:ext cx="47301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¿Qué es la integridad referencial?</a:t>
            </a:r>
            <a:endParaRPr b="1" sz="4000">
              <a:solidFill>
                <a:schemeClr val="dk1"/>
              </a:solidFill>
              <a:latin typeface="DM Sans"/>
              <a:ea typeface="DM Sans"/>
              <a:cs typeface="DM Sans"/>
              <a:sym typeface="DM Sans"/>
            </a:endParaRPr>
          </a:p>
        </p:txBody>
      </p:sp>
      <p:sp>
        <p:nvSpPr>
          <p:cNvPr id="222" name="Google Shape;222;p57"/>
          <p:cNvSpPr txBox="1"/>
          <p:nvPr/>
        </p:nvSpPr>
        <p:spPr>
          <a:xfrm>
            <a:off x="457725" y="2821225"/>
            <a:ext cx="47301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350">
                <a:latin typeface="DM Sans"/>
                <a:ea typeface="DM Sans"/>
                <a:cs typeface="DM Sans"/>
                <a:sym typeface="DM Sans"/>
              </a:rPr>
              <a:t>Existen tres tipos de integridad referencial: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419" sz="1350">
                <a:latin typeface="DM Sans"/>
                <a:ea typeface="DM Sans"/>
                <a:cs typeface="DM Sans"/>
                <a:sym typeface="DM Sans"/>
              </a:rPr>
              <a:t>Integridad referencial débil</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419" sz="1350">
                <a:latin typeface="DM Sans"/>
                <a:ea typeface="DM Sans"/>
                <a:cs typeface="DM Sans"/>
                <a:sym typeface="DM Sans"/>
              </a:rPr>
              <a:t>Integridad referencial parcial</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419" sz="1350">
                <a:latin typeface="DM Sans"/>
                <a:ea typeface="DM Sans"/>
                <a:cs typeface="DM Sans"/>
                <a:sym typeface="DM Sans"/>
              </a:rPr>
              <a:t>Integridad referencial completa</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s-419" sz="1350">
                <a:latin typeface="DM Sans"/>
                <a:ea typeface="DM Sans"/>
                <a:cs typeface="DM Sans"/>
                <a:sym typeface="DM Sans"/>
              </a:rPr>
              <a:t>Veamos a continuación una breve descripción de cada uno de ellos.</a:t>
            </a:r>
            <a:endParaRPr sz="1350">
              <a:latin typeface="DM Sans"/>
              <a:ea typeface="DM Sans"/>
              <a:cs typeface="DM Sans"/>
              <a:sym typeface="DM Sans"/>
            </a:endParaRPr>
          </a:p>
        </p:txBody>
      </p:sp>
      <p:pic>
        <p:nvPicPr>
          <p:cNvPr id="223" name="Google Shape;223;p57"/>
          <p:cNvPicPr preferRelativeResize="0"/>
          <p:nvPr/>
        </p:nvPicPr>
        <p:blipFill rotWithShape="1">
          <a:blip r:embed="rId3">
            <a:alphaModFix/>
          </a:blip>
          <a:srcRect b="0" l="0" r="0" t="0"/>
          <a:stretch/>
        </p:blipFill>
        <p:spPr>
          <a:xfrm rot="10800000">
            <a:off x="6003557" y="1171401"/>
            <a:ext cx="2441025" cy="2441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7" name="Shape 227"/>
        <p:cNvGrpSpPr/>
        <p:nvPr/>
      </p:nvGrpSpPr>
      <p:grpSpPr>
        <a:xfrm>
          <a:off x="0" y="0"/>
          <a:ext cx="0" cy="0"/>
          <a:chOff x="0" y="0"/>
          <a:chExt cx="0" cy="0"/>
        </a:xfrm>
      </p:grpSpPr>
      <p:sp>
        <p:nvSpPr>
          <p:cNvPr id="228" name="Google Shape;228;p58"/>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Tipos de integridad referencial</a:t>
            </a:r>
            <a:endParaRPr b="1" sz="4000">
              <a:solidFill>
                <a:schemeClr val="dk1"/>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